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6"/>
  </p:notesMasterIdLst>
  <p:sldIdLst>
    <p:sldId id="416" r:id="rId2"/>
    <p:sldId id="415" r:id="rId3"/>
    <p:sldId id="390" r:id="rId4"/>
    <p:sldId id="393" r:id="rId5"/>
    <p:sldId id="391" r:id="rId6"/>
    <p:sldId id="414" r:id="rId7"/>
    <p:sldId id="346" r:id="rId8"/>
    <p:sldId id="401" r:id="rId9"/>
    <p:sldId id="397" r:id="rId10"/>
    <p:sldId id="398" r:id="rId11"/>
    <p:sldId id="410" r:id="rId12"/>
    <p:sldId id="412" r:id="rId13"/>
    <p:sldId id="413" r:id="rId14"/>
    <p:sldId id="350" r:id="rId15"/>
    <p:sldId id="411" r:id="rId16"/>
    <p:sldId id="399" r:id="rId17"/>
    <p:sldId id="400" r:id="rId18"/>
    <p:sldId id="301" r:id="rId19"/>
    <p:sldId id="299" r:id="rId20"/>
    <p:sldId id="260" r:id="rId21"/>
    <p:sldId id="402" r:id="rId22"/>
    <p:sldId id="358" r:id="rId23"/>
    <p:sldId id="340" r:id="rId24"/>
    <p:sldId id="407" r:id="rId25"/>
    <p:sldId id="408" r:id="rId26"/>
    <p:sldId id="334" r:id="rId27"/>
    <p:sldId id="333" r:id="rId28"/>
    <p:sldId id="360" r:id="rId29"/>
    <p:sldId id="403" r:id="rId30"/>
    <p:sldId id="404" r:id="rId31"/>
    <p:sldId id="341" r:id="rId32"/>
    <p:sldId id="361" r:id="rId33"/>
    <p:sldId id="396" r:id="rId34"/>
    <p:sldId id="417" r:id="rId35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55F93"/>
    <a:srgbClr val="FFF9E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081" autoAdjust="0"/>
    <p:restoredTop sz="94660"/>
  </p:normalViewPr>
  <p:slideViewPr>
    <p:cSldViewPr snapToGrid="0">
      <p:cViewPr varScale="1">
        <p:scale>
          <a:sx n="90" d="100"/>
          <a:sy n="90" d="100"/>
        </p:scale>
        <p:origin x="77" y="1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.w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35.w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36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87A5A8B-2A0B-4550-84FE-3B8190141B85}" type="datetimeFigureOut">
              <a:rPr lang="de-DE" smtClean="0"/>
              <a:t>04.10.2018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B2AF451-6CFE-4D8D-A08B-044C1ED3A4CA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9007453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DD6033-4351-40BF-8CAC-6145D5AADB47}" type="slidenum">
              <a:rPr lang="de-DE" smtClean="0"/>
              <a:t>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93625966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174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nb-NO" altLang="nb-NO" smtClean="0">
              <a:ea typeface="ＭＳ Ｐゴシック" panose="020B0600070205080204" pitchFamily="34" charset="-128"/>
            </a:endParaRPr>
          </a:p>
        </p:txBody>
      </p:sp>
      <p:sp>
        <p:nvSpPr>
          <p:cNvPr id="3174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BB987B21-0E86-4904-A2AB-09C027879D14}" type="slidenum">
              <a:rPr lang="en-US" altLang="nb-NO" smtClean="0"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22</a:t>
            </a:fld>
            <a:endParaRPr lang="en-US" altLang="nb-NO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1199995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174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nb-NO" altLang="nb-NO" smtClean="0">
              <a:ea typeface="ＭＳ Ｐゴシック" panose="020B0600070205080204" pitchFamily="34" charset="-128"/>
            </a:endParaRPr>
          </a:p>
        </p:txBody>
      </p:sp>
      <p:sp>
        <p:nvSpPr>
          <p:cNvPr id="3174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C91C89C7-6345-4493-BBFB-77C172C1E0B0}" type="slidenum">
              <a:rPr lang="en-US" altLang="nb-NO" smtClean="0"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23</a:t>
            </a:fld>
            <a:endParaRPr lang="en-US" altLang="nb-NO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9760109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6581E5-57D8-4A94-9296-B174A00E8917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457617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6581E5-57D8-4A94-9296-B174A00E8917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290742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6581E5-57D8-4A94-9296-B174A00E8917}" type="slidenum">
              <a:rPr lang="en-US" smtClean="0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955887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1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381000" y="695325"/>
            <a:ext cx="6096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56322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09482698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1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381000" y="695325"/>
            <a:ext cx="6096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56322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37941221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1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381000" y="695325"/>
            <a:ext cx="6096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56322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83483562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1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381000" y="695325"/>
            <a:ext cx="6096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56322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60720413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355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nb-NO" altLang="nb-NO" smtClean="0">
              <a:ea typeface="ＭＳ Ｐゴシック" panose="020B0600070205080204" pitchFamily="34" charset="-128"/>
            </a:endParaRPr>
          </a:p>
        </p:txBody>
      </p:sp>
      <p:sp>
        <p:nvSpPr>
          <p:cNvPr id="2355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DC3FE58A-8CA6-4CAC-8C15-4F73449FA87B}" type="slidenum">
              <a:rPr lang="en-US" altLang="nb-NO" smtClean="0"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3</a:t>
            </a:fld>
            <a:endParaRPr lang="en-US" altLang="nb-NO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7549027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355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nb-NO" altLang="nb-NO" smtClean="0">
              <a:ea typeface="ＭＳ Ｐゴシック" panose="020B0600070205080204" pitchFamily="34" charset="-128"/>
            </a:endParaRPr>
          </a:p>
        </p:txBody>
      </p:sp>
      <p:sp>
        <p:nvSpPr>
          <p:cNvPr id="2355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DC3FE58A-8CA6-4CAC-8C15-4F73449FA87B}" type="slidenum">
              <a:rPr lang="en-US" altLang="nb-NO" smtClean="0"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4</a:t>
            </a:fld>
            <a:endParaRPr lang="en-US" altLang="nb-NO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3501382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765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nb-NO" altLang="nb-NO" smtClean="0">
              <a:ea typeface="ＭＳ Ｐゴシック" panose="020B0600070205080204" pitchFamily="34" charset="-128"/>
            </a:endParaRPr>
          </a:p>
        </p:txBody>
      </p:sp>
      <p:sp>
        <p:nvSpPr>
          <p:cNvPr id="2765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04CA3AF4-F01B-42FB-89F2-668B7363F33B}" type="slidenum">
              <a:rPr lang="en-US" altLang="nb-NO" smtClean="0"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5</a:t>
            </a:fld>
            <a:endParaRPr lang="en-US" altLang="nb-NO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1164949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150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nb-NO" altLang="nb-NO" smtClean="0">
              <a:ea typeface="ＭＳ Ｐゴシック" panose="020B0600070205080204" pitchFamily="34" charset="-128"/>
            </a:endParaRPr>
          </a:p>
        </p:txBody>
      </p:sp>
      <p:sp>
        <p:nvSpPr>
          <p:cNvPr id="2150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D94DDB27-B003-4529-9307-069BDDA3B922}" type="slidenum">
              <a:rPr lang="en-US" altLang="nb-NO" smtClean="0"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7</a:t>
            </a:fld>
            <a:endParaRPr lang="en-US" altLang="nb-NO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4097030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3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59394" name="Text Box 2"/>
          <p:cNvSpPr txBox="1">
            <a:spLocks noChangeArrowheads="1"/>
          </p:cNvSpPr>
          <p:nvPr/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9395" name="Text Box 3"/>
          <p:cNvSpPr txBox="1">
            <a:spLocks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 anchor="b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>
              <a:buClrTx/>
              <a:buFontTx/>
              <a:buNone/>
            </a:pPr>
            <a:fld id="{34DEB9A4-D2B4-42F5-9277-BED80F1DF1D5}" type="slidenum">
              <a:rPr lang="en-US" altLang="en-US" sz="1200">
                <a:ea typeface="ＭＳ Ｐゴシック" panose="020B0600070205080204" pitchFamily="34" charset="-128"/>
              </a:rPr>
              <a:pPr algn="r">
                <a:buClrTx/>
                <a:buFontTx/>
                <a:buNone/>
              </a:pPr>
              <a:t>12</a:t>
            </a:fld>
            <a:endParaRPr lang="en-US" altLang="en-US" sz="1200"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59921353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560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nb-NO" altLang="nb-NO" smtClean="0">
              <a:ea typeface="ＭＳ Ｐゴシック" panose="020B0600070205080204" pitchFamily="34" charset="-128"/>
            </a:endParaRPr>
          </a:p>
        </p:txBody>
      </p:sp>
      <p:sp>
        <p:nvSpPr>
          <p:cNvPr id="2560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0FBBD1FD-F2AE-41CF-B474-4CECA297547F}" type="slidenum">
              <a:rPr lang="en-US" altLang="nb-NO" smtClean="0"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13</a:t>
            </a:fld>
            <a:endParaRPr lang="en-US" altLang="nb-NO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1484458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969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nb-NO" altLang="nb-NO" smtClean="0">
              <a:ea typeface="ＭＳ Ｐゴシック" panose="020B0600070205080204" pitchFamily="34" charset="-128"/>
            </a:endParaRPr>
          </a:p>
        </p:txBody>
      </p:sp>
      <p:sp>
        <p:nvSpPr>
          <p:cNvPr id="2970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47DE6563-E804-4EA9-B742-7EE3FCC7F93B}" type="slidenum">
              <a:rPr lang="en-US" altLang="nb-NO" smtClean="0"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14</a:t>
            </a:fld>
            <a:endParaRPr lang="en-US" altLang="nb-NO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438821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smtClean="0"/>
              <a:t>Formatvorlage des Untertitelmasters durch Klicken bearbeiten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204215-41FB-486D-95E4-DB1E55F7B835}" type="datetimeFigureOut">
              <a:rPr lang="de-DE" smtClean="0"/>
              <a:t>04.10.2018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ED48CC-2634-4933-A27F-6A3B28B9008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8867169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204215-41FB-486D-95E4-DB1E55F7B835}" type="datetimeFigureOut">
              <a:rPr lang="de-DE" smtClean="0"/>
              <a:t>04.10.2018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ED48CC-2634-4933-A27F-6A3B28B9008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857031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204215-41FB-486D-95E4-DB1E55F7B835}" type="datetimeFigureOut">
              <a:rPr lang="de-DE" smtClean="0"/>
              <a:t>04.10.2018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ED48CC-2634-4933-A27F-6A3B28B9008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9475066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204215-41FB-486D-95E4-DB1E55F7B835}" type="datetimeFigureOut">
              <a:rPr lang="de-DE" smtClean="0"/>
              <a:t>04.10.2018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ED48CC-2634-4933-A27F-6A3B28B9008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295904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204215-41FB-486D-95E4-DB1E55F7B835}" type="datetimeFigureOut">
              <a:rPr lang="de-DE" smtClean="0"/>
              <a:t>04.10.2018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ED48CC-2634-4933-A27F-6A3B28B9008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251550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204215-41FB-486D-95E4-DB1E55F7B835}" type="datetimeFigureOut">
              <a:rPr lang="de-DE" smtClean="0"/>
              <a:t>04.10.2018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ED48CC-2634-4933-A27F-6A3B28B9008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85706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204215-41FB-486D-95E4-DB1E55F7B835}" type="datetimeFigureOut">
              <a:rPr lang="de-DE" smtClean="0"/>
              <a:t>04.10.2018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ED48CC-2634-4933-A27F-6A3B28B9008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189634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204215-41FB-486D-95E4-DB1E55F7B835}" type="datetimeFigureOut">
              <a:rPr lang="de-DE" smtClean="0"/>
              <a:t>04.10.2018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ED48CC-2634-4933-A27F-6A3B28B9008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594040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204215-41FB-486D-95E4-DB1E55F7B835}" type="datetimeFigureOut">
              <a:rPr lang="de-DE" smtClean="0"/>
              <a:t>04.10.2018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ED48CC-2634-4933-A27F-6A3B28B9008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854268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204215-41FB-486D-95E4-DB1E55F7B835}" type="datetimeFigureOut">
              <a:rPr lang="de-DE" smtClean="0"/>
              <a:t>04.10.2018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ED48CC-2634-4933-A27F-6A3B28B9008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1684322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204215-41FB-486D-95E4-DB1E55F7B835}" type="datetimeFigureOut">
              <a:rPr lang="de-DE" smtClean="0"/>
              <a:t>04.10.2018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ED48CC-2634-4933-A27F-6A3B28B9008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111444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204215-41FB-486D-95E4-DB1E55F7B835}" type="datetimeFigureOut">
              <a:rPr lang="de-DE" smtClean="0"/>
              <a:t>04.10.2018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2ED48CC-2634-4933-A27F-6A3B28B9008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286871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7" Type="http://schemas.openxmlformats.org/officeDocument/2006/relationships/image" Target="../media/image5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jpeg"/><Relationship Id="rId4" Type="http://schemas.openxmlformats.org/officeDocument/2006/relationships/image" Target="../media/image2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wmf"/><Relationship Id="rId3" Type="http://schemas.openxmlformats.org/officeDocument/2006/relationships/image" Target="../media/image6.jpeg"/><Relationship Id="rId7" Type="http://schemas.openxmlformats.org/officeDocument/2006/relationships/oleObject" Target="../embeddings/oleObject1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1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7" Type="http://schemas.openxmlformats.org/officeDocument/2006/relationships/hyperlink" Target="http://www.lcatextbook.com/" TargetMode="Externa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19.w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22.png"/><Relationship Id="rId5" Type="http://schemas.openxmlformats.org/officeDocument/2006/relationships/image" Target="../media/image21.wmf"/><Relationship Id="rId4" Type="http://schemas.openxmlformats.org/officeDocument/2006/relationships/oleObject" Target="../embeddings/oleObject3.bin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6.jpeg"/><Relationship Id="rId5" Type="http://schemas.openxmlformats.org/officeDocument/2006/relationships/image" Target="../media/image26.wmf"/><Relationship Id="rId4" Type="http://schemas.openxmlformats.org/officeDocument/2006/relationships/oleObject" Target="../embeddings/oleObject4.bin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7" Type="http://schemas.openxmlformats.org/officeDocument/2006/relationships/hyperlink" Target="http://www.lcatextbook.com/" TargetMode="Externa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27.wmf"/><Relationship Id="rId5" Type="http://schemas.openxmlformats.org/officeDocument/2006/relationships/oleObject" Target="../embeddings/oleObject5.bin"/><Relationship Id="rId4" Type="http://schemas.openxmlformats.org/officeDocument/2006/relationships/image" Target="../media/image6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hyperlink" Target="http://dx.doi.org/10.1016/j.ecolecon.2015.08.012" TargetMode="Externa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emf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jpe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emf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emf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4" Type="http://schemas.openxmlformats.org/officeDocument/2006/relationships/hyperlink" Target="http://www.lcatextbook.com/" TargetMode="Externa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7" Type="http://schemas.openxmlformats.org/officeDocument/2006/relationships/hyperlink" Target="http://www.lcatextbook.com/" TargetMode="Externa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35.wmf"/><Relationship Id="rId5" Type="http://schemas.openxmlformats.org/officeDocument/2006/relationships/oleObject" Target="../embeddings/oleObject6.bin"/><Relationship Id="rId4" Type="http://schemas.openxmlformats.org/officeDocument/2006/relationships/image" Target="../media/image6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7.vml"/><Relationship Id="rId6" Type="http://schemas.openxmlformats.org/officeDocument/2006/relationships/image" Target="../media/image36.wmf"/><Relationship Id="rId5" Type="http://schemas.openxmlformats.org/officeDocument/2006/relationships/oleObject" Target="../embeddings/oleObject7.bin"/><Relationship Id="rId4" Type="http://schemas.openxmlformats.org/officeDocument/2006/relationships/image" Target="../media/image6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dx.doi.org/10.1016/j.gloenvcha.2013.11.006" TargetMode="External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471868" y="175425"/>
            <a:ext cx="7054752" cy="68326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b="1" dirty="0">
                <a:solidFill>
                  <a:schemeClr val="accent6">
                    <a:lumMod val="50000"/>
                  </a:schemeClr>
                </a:solidFill>
              </a:rPr>
              <a:t>Industrial Ecology open online course (IEooc)</a:t>
            </a:r>
          </a:p>
          <a:p>
            <a:pPr algn="ctr"/>
            <a:endParaRPr lang="en-US" sz="2800" dirty="0" smtClean="0">
              <a:solidFill>
                <a:schemeClr val="accent6">
                  <a:lumMod val="50000"/>
                </a:schemeClr>
              </a:solidFill>
            </a:endParaRPr>
          </a:p>
          <a:p>
            <a:pPr algn="ctr"/>
            <a:endParaRPr lang="en-US" sz="2800" dirty="0">
              <a:solidFill>
                <a:schemeClr val="accent6">
                  <a:lumMod val="50000"/>
                </a:schemeClr>
              </a:solidFill>
            </a:endParaRPr>
          </a:p>
          <a:p>
            <a:pPr algn="ctr"/>
            <a:endParaRPr lang="en-US" sz="2800" dirty="0" smtClean="0">
              <a:solidFill>
                <a:schemeClr val="accent6">
                  <a:lumMod val="50000"/>
                </a:schemeClr>
              </a:solidFill>
            </a:endParaRPr>
          </a:p>
          <a:p>
            <a:pPr algn="ctr"/>
            <a:endParaRPr lang="en-US" sz="2800" dirty="0">
              <a:solidFill>
                <a:schemeClr val="accent6">
                  <a:lumMod val="50000"/>
                </a:schemeClr>
              </a:solidFill>
            </a:endParaRPr>
          </a:p>
          <a:p>
            <a:pPr algn="ctr"/>
            <a:endParaRPr lang="en-US" sz="2800" dirty="0" smtClean="0">
              <a:solidFill>
                <a:schemeClr val="accent6">
                  <a:lumMod val="50000"/>
                </a:schemeClr>
              </a:solidFill>
            </a:endParaRPr>
          </a:p>
          <a:p>
            <a:pPr algn="ctr"/>
            <a:r>
              <a:rPr lang="en-US" sz="3600" b="1" dirty="0" smtClean="0">
                <a:solidFill>
                  <a:schemeClr val="accent6">
                    <a:lumMod val="50000"/>
                  </a:schemeClr>
                </a:solidFill>
              </a:rPr>
              <a:t>Part II: Methods</a:t>
            </a:r>
          </a:p>
          <a:p>
            <a:pPr algn="ctr"/>
            <a:endParaRPr lang="en-US" sz="1600" b="1" dirty="0">
              <a:solidFill>
                <a:schemeClr val="accent6">
                  <a:lumMod val="50000"/>
                </a:schemeClr>
              </a:solidFill>
            </a:endParaRPr>
          </a:p>
          <a:p>
            <a:pPr algn="ctr"/>
            <a:r>
              <a:rPr lang="en-US" sz="3200" dirty="0" smtClean="0">
                <a:solidFill>
                  <a:schemeClr val="accent6">
                    <a:lumMod val="50000"/>
                  </a:schemeClr>
                </a:solidFill>
              </a:rPr>
              <a:t>Methodology 4: Life Cycle Assessment</a:t>
            </a:r>
          </a:p>
          <a:p>
            <a:pPr algn="ctr"/>
            <a:r>
              <a:rPr lang="en-US" sz="3200" dirty="0" smtClean="0">
                <a:solidFill>
                  <a:schemeClr val="accent6">
                    <a:lumMod val="50000"/>
                  </a:schemeClr>
                </a:solidFill>
              </a:rPr>
              <a:t>IEooc_Methods4_Lecture1</a:t>
            </a:r>
          </a:p>
          <a:p>
            <a:pPr algn="ctr"/>
            <a:endParaRPr lang="en-US" sz="1200" b="1" dirty="0" smtClean="0">
              <a:solidFill>
                <a:schemeClr val="accent6">
                  <a:lumMod val="50000"/>
                </a:schemeClr>
              </a:solidFill>
            </a:endParaRPr>
          </a:p>
          <a:p>
            <a:pPr algn="ctr"/>
            <a:endParaRPr lang="en-US" dirty="0" smtClean="0">
              <a:solidFill>
                <a:schemeClr val="accent6">
                  <a:lumMod val="50000"/>
                </a:schemeClr>
              </a:solidFill>
            </a:endParaRPr>
          </a:p>
          <a:p>
            <a:pPr algn="ctr"/>
            <a:r>
              <a:rPr lang="en-US" sz="3200" b="1" dirty="0" smtClean="0">
                <a:solidFill>
                  <a:schemeClr val="accent6">
                    <a:lumMod val="50000"/>
                  </a:schemeClr>
                </a:solidFill>
              </a:rPr>
              <a:t>The </a:t>
            </a:r>
            <a:r>
              <a:rPr lang="en-US" sz="3200" b="1" smtClean="0">
                <a:solidFill>
                  <a:schemeClr val="accent6">
                    <a:lumMod val="50000"/>
                  </a:schemeClr>
                </a:solidFill>
              </a:rPr>
              <a:t>computational structure of LCA</a:t>
            </a:r>
            <a:endParaRPr lang="en-US" sz="3200" b="1" dirty="0" smtClean="0">
              <a:solidFill>
                <a:schemeClr val="accent6">
                  <a:lumMod val="50000"/>
                </a:schemeClr>
              </a:solidFill>
            </a:endParaRPr>
          </a:p>
          <a:p>
            <a:pPr algn="ctr"/>
            <a:endParaRPr lang="en-US" sz="3200" b="1" dirty="0">
              <a:solidFill>
                <a:schemeClr val="accent6">
                  <a:lumMod val="50000"/>
                </a:schemeClr>
              </a:solidFill>
            </a:endParaRPr>
          </a:p>
          <a:p>
            <a:pPr algn="ctr"/>
            <a:r>
              <a:rPr lang="en-US" sz="2800" dirty="0" smtClean="0">
                <a:solidFill>
                  <a:schemeClr val="accent6">
                    <a:lumMod val="50000"/>
                  </a:schemeClr>
                </a:solidFill>
              </a:rPr>
              <a:t>Stefan Pauliuk, University of Freiburg, Germany</a:t>
            </a:r>
          </a:p>
          <a:p>
            <a:pPr algn="ctr"/>
            <a:endParaRPr lang="en-US" sz="3200" b="1" dirty="0" smtClean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66687"/>
            <a:ext cx="1855306" cy="177922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614" r="16173"/>
          <a:stretch/>
        </p:blipFill>
        <p:spPr>
          <a:xfrm>
            <a:off x="1854598" y="866687"/>
            <a:ext cx="1908314" cy="177922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19694" y="866686"/>
            <a:ext cx="2572306" cy="1779220"/>
          </a:xfrm>
          <a:prstGeom prst="rect">
            <a:avLst/>
          </a:prstGeom>
        </p:spPr>
      </p:pic>
      <p:sp>
        <p:nvSpPr>
          <p:cNvPr id="2" name="Foliennummernplatzhalt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BED5BB-D716-45F9-9F4F-70DFD74EEF08}" type="slidenum">
              <a:rPr lang="de-DE" smtClean="0"/>
              <a:t>1</a:t>
            </a:fld>
            <a:endParaRPr lang="de-DE"/>
          </a:p>
        </p:txBody>
      </p:sp>
      <p:pic>
        <p:nvPicPr>
          <p:cNvPr id="3" name="Grafik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9189" y="1019441"/>
            <a:ext cx="3607315" cy="1473711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82" r="17441"/>
          <a:stretch/>
        </p:blipFill>
        <p:spPr>
          <a:xfrm>
            <a:off x="7999136" y="869616"/>
            <a:ext cx="1908810" cy="17762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74627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78866" y="107958"/>
            <a:ext cx="1183740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200" b="1" dirty="0" smtClean="0"/>
              <a:t>Computational structure of LCA: Service intensity and reference flow</a:t>
            </a:r>
            <a:endParaRPr lang="en-US" sz="3200" b="1" dirty="0"/>
          </a:p>
        </p:txBody>
      </p:sp>
      <p:sp>
        <p:nvSpPr>
          <p:cNvPr id="5" name="Rechteck 4"/>
          <p:cNvSpPr/>
          <p:nvPr/>
        </p:nvSpPr>
        <p:spPr>
          <a:xfrm>
            <a:off x="0" y="1045155"/>
            <a:ext cx="961053" cy="10077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4" name="Grafik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967" y="692733"/>
            <a:ext cx="6415652" cy="3262909"/>
          </a:xfrm>
          <a:prstGeom prst="rect">
            <a:avLst/>
          </a:prstGeom>
        </p:spPr>
      </p:pic>
      <p:sp>
        <p:nvSpPr>
          <p:cNvPr id="7" name="Textfeld 6"/>
          <p:cNvSpPr txBox="1"/>
          <p:nvPr/>
        </p:nvSpPr>
        <p:spPr>
          <a:xfrm>
            <a:off x="5548741" y="1862682"/>
            <a:ext cx="31451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b="1" dirty="0" smtClean="0"/>
              <a:t>f</a:t>
            </a:r>
            <a:endParaRPr lang="de-DE" sz="3200" b="1" dirty="0"/>
          </a:p>
        </p:txBody>
      </p:sp>
      <p:sp>
        <p:nvSpPr>
          <p:cNvPr id="8" name="Textfeld 7"/>
          <p:cNvSpPr txBox="1"/>
          <p:nvPr/>
        </p:nvSpPr>
        <p:spPr>
          <a:xfrm>
            <a:off x="6813586" y="718011"/>
            <a:ext cx="5373972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b="1" dirty="0" smtClean="0"/>
              <a:t>Service intensity S and reference flow y:</a:t>
            </a:r>
          </a:p>
          <a:p>
            <a:r>
              <a:rPr lang="en-GB" sz="2400" dirty="0" smtClean="0"/>
              <a:t>Reference flows describes commodities</a:t>
            </a:r>
          </a:p>
          <a:p>
            <a:r>
              <a:rPr lang="en-GB" sz="2400" dirty="0" smtClean="0"/>
              <a:t>needed to provide service described by</a:t>
            </a:r>
          </a:p>
          <a:p>
            <a:r>
              <a:rPr lang="en-GB" sz="2400" dirty="0" smtClean="0"/>
              <a:t>functional unit.</a:t>
            </a:r>
          </a:p>
          <a:p>
            <a:r>
              <a:rPr lang="en-GB" sz="2400" dirty="0" smtClean="0"/>
              <a:t>Service intensity matrix converts services </a:t>
            </a:r>
          </a:p>
          <a:p>
            <a:r>
              <a:rPr lang="en-GB" sz="2400" dirty="0" smtClean="0"/>
              <a:t>into commodities</a:t>
            </a:r>
            <a:endParaRPr lang="de-DE" sz="2400" dirty="0"/>
          </a:p>
        </p:txBody>
      </p:sp>
      <p:sp>
        <p:nvSpPr>
          <p:cNvPr id="9" name="Textfeld 8"/>
          <p:cNvSpPr txBox="1"/>
          <p:nvPr/>
        </p:nvSpPr>
        <p:spPr>
          <a:xfrm>
            <a:off x="4712213" y="1796067"/>
            <a:ext cx="37863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b="1" dirty="0" smtClean="0">
                <a:solidFill>
                  <a:srgbClr val="C00000"/>
                </a:solidFill>
              </a:rPr>
              <a:t>y</a:t>
            </a:r>
            <a:endParaRPr lang="de-DE" sz="3200" b="1" dirty="0">
              <a:solidFill>
                <a:srgbClr val="C00000"/>
              </a:solidFill>
            </a:endParaRPr>
          </a:p>
        </p:txBody>
      </p:sp>
      <p:sp>
        <p:nvSpPr>
          <p:cNvPr id="6" name="Rechteck 5"/>
          <p:cNvSpPr/>
          <p:nvPr/>
        </p:nvSpPr>
        <p:spPr>
          <a:xfrm>
            <a:off x="5147421" y="2411322"/>
            <a:ext cx="342900" cy="3048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Textfeld 9"/>
          <p:cNvSpPr txBox="1"/>
          <p:nvPr/>
        </p:nvSpPr>
        <p:spPr>
          <a:xfrm>
            <a:off x="5137946" y="2271334"/>
            <a:ext cx="37863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b="1" dirty="0" smtClean="0">
                <a:solidFill>
                  <a:srgbClr val="C00000"/>
                </a:solidFill>
              </a:rPr>
              <a:t>S</a:t>
            </a:r>
            <a:endParaRPr lang="de-DE" sz="3200" b="1" dirty="0">
              <a:solidFill>
                <a:srgbClr val="C00000"/>
              </a:solidFill>
            </a:endParaRPr>
          </a:p>
        </p:txBody>
      </p:sp>
      <p:pic>
        <p:nvPicPr>
          <p:cNvPr id="11" name="Picture 9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06157" y="5990965"/>
            <a:ext cx="836878" cy="8368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21" name="Grafik 2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26099" y="3494853"/>
            <a:ext cx="5990634" cy="2578183"/>
          </a:xfrm>
          <a:prstGeom prst="rect">
            <a:avLst/>
          </a:prstGeom>
        </p:spPr>
      </p:pic>
      <p:pic>
        <p:nvPicPr>
          <p:cNvPr id="22" name="Grafik 2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9792" y="4284750"/>
            <a:ext cx="4200529" cy="1909105"/>
          </a:xfrm>
          <a:prstGeom prst="rect">
            <a:avLst/>
          </a:prstGeom>
        </p:spPr>
      </p:pic>
      <p:sp>
        <p:nvSpPr>
          <p:cNvPr id="23" name="Textfeld 22"/>
          <p:cNvSpPr txBox="1"/>
          <p:nvPr/>
        </p:nvSpPr>
        <p:spPr>
          <a:xfrm>
            <a:off x="642469" y="6292130"/>
            <a:ext cx="529420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b="1" dirty="0"/>
              <a:t>y</a:t>
            </a:r>
            <a:r>
              <a:rPr lang="en-GB" sz="2400" b="1" dirty="0" smtClean="0"/>
              <a:t> is a column vector [#commodities x 1]</a:t>
            </a:r>
            <a:endParaRPr lang="de-DE" sz="2400" dirty="0"/>
          </a:p>
        </p:txBody>
      </p:sp>
      <p:sp>
        <p:nvSpPr>
          <p:cNvPr id="24" name="Textfeld 23"/>
          <p:cNvSpPr txBox="1"/>
          <p:nvPr/>
        </p:nvSpPr>
        <p:spPr>
          <a:xfrm>
            <a:off x="6197570" y="6292130"/>
            <a:ext cx="532222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b="1" dirty="0"/>
              <a:t>S</a:t>
            </a:r>
            <a:r>
              <a:rPr lang="en-GB" sz="2400" b="1" dirty="0" smtClean="0"/>
              <a:t> is a matrix [#commodities x #services]</a:t>
            </a:r>
            <a:endParaRPr lang="de-DE" sz="2400" dirty="0"/>
          </a:p>
        </p:txBody>
      </p:sp>
    </p:spTree>
    <p:extLst>
      <p:ext uri="{BB962C8B-B14F-4D97-AF65-F5344CB8AC3E}">
        <p14:creationId xmlns:p14="http://schemas.microsoft.com/office/powerpoint/2010/main" val="18983730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652550" y="107958"/>
            <a:ext cx="90900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200" b="1" dirty="0" smtClean="0"/>
              <a:t>Relation between reference flow and functional unit</a:t>
            </a:r>
            <a:endParaRPr lang="en-US" sz="3200" b="1" dirty="0"/>
          </a:p>
        </p:txBody>
      </p:sp>
      <p:sp>
        <p:nvSpPr>
          <p:cNvPr id="5" name="Rechteck 4"/>
          <p:cNvSpPr/>
          <p:nvPr/>
        </p:nvSpPr>
        <p:spPr>
          <a:xfrm>
            <a:off x="0" y="1045155"/>
            <a:ext cx="961053" cy="10077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11" name="Picture 9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06157" y="5990965"/>
            <a:ext cx="836878" cy="8368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21" name="Grafik 2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69913" y="3198718"/>
            <a:ext cx="4455328" cy="1917434"/>
          </a:xfrm>
          <a:prstGeom prst="rect">
            <a:avLst/>
          </a:prstGeom>
        </p:spPr>
      </p:pic>
      <p:pic>
        <p:nvPicPr>
          <p:cNvPr id="22" name="Grafik 2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51" y="3482709"/>
            <a:ext cx="3594002" cy="1633443"/>
          </a:xfrm>
          <a:prstGeom prst="rect">
            <a:avLst/>
          </a:prstGeom>
        </p:spPr>
      </p:pic>
      <p:pic>
        <p:nvPicPr>
          <p:cNvPr id="15" name="Grafik 1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86801" y="3099792"/>
            <a:ext cx="3326784" cy="2036006"/>
          </a:xfrm>
          <a:prstGeom prst="rect">
            <a:avLst/>
          </a:prstGeom>
        </p:spPr>
      </p:pic>
      <p:graphicFrame>
        <p:nvGraphicFramePr>
          <p:cNvPr id="16" name="Objek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46800824"/>
              </p:ext>
            </p:extLst>
          </p:nvPr>
        </p:nvGraphicFramePr>
        <p:xfrm>
          <a:off x="3963499" y="1298819"/>
          <a:ext cx="3605212" cy="12938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122" name="Equation" r:id="rId7" imgW="558720" imgH="203040" progId="Equation.DSMT4">
                  <p:embed/>
                </p:oleObj>
              </mc:Choice>
              <mc:Fallback>
                <p:oleObj name="Equation" r:id="rId7" imgW="558720" imgH="2030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63499" y="1298819"/>
                        <a:ext cx="3605212" cy="129381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2298992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8433" name="AutoShape 1"/>
          <p:cNvCxnSpPr>
            <a:cxnSpLocks noChangeShapeType="1"/>
          </p:cNvCxnSpPr>
          <p:nvPr/>
        </p:nvCxnSpPr>
        <p:spPr bwMode="auto">
          <a:xfrm>
            <a:off x="11206174" y="5366210"/>
            <a:ext cx="768112" cy="2117"/>
          </a:xfrm>
          <a:prstGeom prst="straightConnector1">
            <a:avLst/>
          </a:prstGeom>
          <a:noFill/>
          <a:ln w="28440" cap="sq">
            <a:solidFill>
              <a:srgbClr val="000000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cxnSp>
        <p:nvCxnSpPr>
          <p:cNvPr id="18434" name="AutoShape 2"/>
          <p:cNvCxnSpPr>
            <a:cxnSpLocks noChangeShapeType="1"/>
          </p:cNvCxnSpPr>
          <p:nvPr/>
        </p:nvCxnSpPr>
        <p:spPr bwMode="auto">
          <a:xfrm>
            <a:off x="11237913" y="3049177"/>
            <a:ext cx="768114" cy="2115"/>
          </a:xfrm>
          <a:prstGeom prst="straightConnector1">
            <a:avLst/>
          </a:prstGeom>
          <a:noFill/>
          <a:ln w="28440" cap="sq">
            <a:solidFill>
              <a:srgbClr val="000000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cxnSp>
        <p:nvCxnSpPr>
          <p:cNvPr id="18435" name="AutoShape 3"/>
          <p:cNvCxnSpPr>
            <a:cxnSpLocks noChangeShapeType="1"/>
          </p:cNvCxnSpPr>
          <p:nvPr/>
        </p:nvCxnSpPr>
        <p:spPr bwMode="auto">
          <a:xfrm>
            <a:off x="11237913" y="1807075"/>
            <a:ext cx="768114" cy="2117"/>
          </a:xfrm>
          <a:prstGeom prst="straightConnector1">
            <a:avLst/>
          </a:prstGeom>
          <a:noFill/>
          <a:ln w="28440" cap="sq">
            <a:solidFill>
              <a:srgbClr val="000000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cxnSp>
        <p:nvCxnSpPr>
          <p:cNvPr id="18436" name="AutoShape 4"/>
          <p:cNvCxnSpPr>
            <a:cxnSpLocks noChangeShapeType="1"/>
          </p:cNvCxnSpPr>
          <p:nvPr/>
        </p:nvCxnSpPr>
        <p:spPr bwMode="auto">
          <a:xfrm>
            <a:off x="5423108" y="4989560"/>
            <a:ext cx="765997" cy="2117"/>
          </a:xfrm>
          <a:prstGeom prst="straightConnector1">
            <a:avLst/>
          </a:prstGeom>
          <a:noFill/>
          <a:ln w="9360" cap="sq">
            <a:solidFill>
              <a:srgbClr val="4A7EBB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cxnSp>
        <p:nvCxnSpPr>
          <p:cNvPr id="18437" name="AutoShape 5"/>
          <p:cNvCxnSpPr>
            <a:cxnSpLocks noChangeShapeType="1"/>
          </p:cNvCxnSpPr>
          <p:nvPr/>
        </p:nvCxnSpPr>
        <p:spPr bwMode="auto">
          <a:xfrm>
            <a:off x="5423108" y="4435164"/>
            <a:ext cx="765997" cy="2117"/>
          </a:xfrm>
          <a:prstGeom prst="straightConnector1">
            <a:avLst/>
          </a:prstGeom>
          <a:noFill/>
          <a:ln w="9360" cap="sq">
            <a:solidFill>
              <a:srgbClr val="4A7EBB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cxnSp>
        <p:nvCxnSpPr>
          <p:cNvPr id="18438" name="AutoShape 6"/>
          <p:cNvCxnSpPr>
            <a:cxnSpLocks noChangeShapeType="1"/>
          </p:cNvCxnSpPr>
          <p:nvPr/>
        </p:nvCxnSpPr>
        <p:spPr bwMode="auto">
          <a:xfrm>
            <a:off x="5423108" y="3076683"/>
            <a:ext cx="765997" cy="2117"/>
          </a:xfrm>
          <a:prstGeom prst="straightConnector1">
            <a:avLst/>
          </a:prstGeom>
          <a:noFill/>
          <a:ln w="28440" cap="sq">
            <a:solidFill>
              <a:srgbClr val="000000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sp>
        <p:nvSpPr>
          <p:cNvPr id="18439" name="Text Box 7"/>
          <p:cNvSpPr txBox="1">
            <a:spLocks noChangeArrowheads="1"/>
          </p:cNvSpPr>
          <p:nvPr/>
        </p:nvSpPr>
        <p:spPr bwMode="auto">
          <a:xfrm>
            <a:off x="2730187" y="90153"/>
            <a:ext cx="6566757" cy="3808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buClrTx/>
              <a:buFontTx/>
              <a:buNone/>
            </a:pPr>
            <a:r>
              <a:rPr lang="en-GB" altLang="en-US" sz="2666" b="1" dirty="0" smtClean="0"/>
              <a:t>Modelling </a:t>
            </a:r>
            <a:r>
              <a:rPr lang="en-GB" altLang="en-US" sz="2666" b="1" dirty="0"/>
              <a:t>the product </a:t>
            </a:r>
            <a:r>
              <a:rPr lang="en-GB" altLang="en-US" sz="2666" b="1" dirty="0" smtClean="0"/>
              <a:t>system by hand</a:t>
            </a:r>
            <a:endParaRPr lang="en-GB" altLang="en-US" sz="2666" b="1" dirty="0"/>
          </a:p>
        </p:txBody>
      </p:sp>
      <p:sp>
        <p:nvSpPr>
          <p:cNvPr id="18440" name="Text Box 8"/>
          <p:cNvSpPr txBox="1">
            <a:spLocks noChangeArrowheads="1"/>
          </p:cNvSpPr>
          <p:nvPr/>
        </p:nvSpPr>
        <p:spPr bwMode="auto">
          <a:xfrm>
            <a:off x="84406" y="1151112"/>
            <a:ext cx="7824473" cy="864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119963" tIns="62381" rIns="119963" bIns="62381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buClrTx/>
              <a:buFontTx/>
              <a:buNone/>
            </a:pPr>
            <a:r>
              <a:rPr lang="de-DE" altLang="en-US" sz="2399" dirty="0" err="1" smtClean="0">
                <a:ea typeface="ＭＳ Ｐゴシック" panose="020B0600070205080204" pitchFamily="34" charset="-128"/>
              </a:rPr>
              <a:t>Combining</a:t>
            </a:r>
            <a:r>
              <a:rPr lang="de-DE" altLang="en-US" sz="2399" dirty="0" smtClean="0">
                <a:ea typeface="ＭＳ Ｐゴシック" panose="020B0600070205080204" pitchFamily="34" charset="-128"/>
              </a:rPr>
              <a:t> </a:t>
            </a:r>
            <a:r>
              <a:rPr lang="de-DE" altLang="en-US" sz="2399" dirty="0" err="1">
                <a:ea typeface="ＭＳ Ｐゴシック" panose="020B0600070205080204" pitchFamily="34" charset="-128"/>
              </a:rPr>
              <a:t>unit</a:t>
            </a:r>
            <a:r>
              <a:rPr lang="de-DE" altLang="en-US" sz="2399" dirty="0">
                <a:ea typeface="ＭＳ Ｐゴシック" panose="020B0600070205080204" pitchFamily="34" charset="-128"/>
              </a:rPr>
              <a:t> </a:t>
            </a:r>
            <a:r>
              <a:rPr lang="de-DE" altLang="en-US" sz="2399" dirty="0" err="1" smtClean="0">
                <a:ea typeface="ＭＳ Ｐゴシック" panose="020B0600070205080204" pitchFamily="34" charset="-128"/>
              </a:rPr>
              <a:t>processes</a:t>
            </a:r>
            <a:r>
              <a:rPr lang="de-DE" altLang="en-US" sz="2399" dirty="0" smtClean="0">
                <a:ea typeface="ＭＳ Ｐゴシック" panose="020B0600070205080204" pitchFamily="34" charset="-128"/>
              </a:rPr>
              <a:t> </a:t>
            </a:r>
            <a:r>
              <a:rPr lang="de-DE" altLang="en-US" sz="2399" dirty="0" err="1" smtClean="0">
                <a:ea typeface="ＭＳ Ｐゴシック" panose="020B0600070205080204" pitchFamily="34" charset="-128"/>
              </a:rPr>
              <a:t>to</a:t>
            </a:r>
            <a:r>
              <a:rPr lang="de-DE" altLang="en-US" sz="2399" dirty="0" smtClean="0">
                <a:ea typeface="ＭＳ Ｐゴシック" panose="020B0600070205080204" pitchFamily="34" charset="-128"/>
              </a:rPr>
              <a:t> </a:t>
            </a:r>
            <a:r>
              <a:rPr lang="de-DE" altLang="en-US" sz="2399" dirty="0" err="1" smtClean="0">
                <a:ea typeface="ＭＳ Ｐゴシック" panose="020B0600070205080204" pitchFamily="34" charset="-128"/>
              </a:rPr>
              <a:t>model</a:t>
            </a:r>
            <a:r>
              <a:rPr lang="de-DE" altLang="en-US" sz="2399" dirty="0" smtClean="0">
                <a:ea typeface="ＭＳ Ｐゴシック" panose="020B0600070205080204" pitchFamily="34" charset="-128"/>
              </a:rPr>
              <a:t> </a:t>
            </a:r>
            <a:r>
              <a:rPr lang="de-DE" altLang="en-US" sz="2399" dirty="0" err="1" smtClean="0">
                <a:ea typeface="ＭＳ Ｐゴシック" panose="020B0600070205080204" pitchFamily="34" charset="-128"/>
              </a:rPr>
              <a:t>the</a:t>
            </a:r>
            <a:r>
              <a:rPr lang="de-DE" altLang="en-US" sz="2399" dirty="0" smtClean="0">
                <a:ea typeface="ＭＳ Ｐゴシック" panose="020B0600070205080204" pitchFamily="34" charset="-128"/>
              </a:rPr>
              <a:t> </a:t>
            </a:r>
            <a:r>
              <a:rPr lang="de-DE" altLang="en-US" sz="2399" dirty="0" err="1" smtClean="0">
                <a:ea typeface="ＭＳ Ｐゴシック" panose="020B0600070205080204" pitchFamily="34" charset="-128"/>
              </a:rPr>
              <a:t>product</a:t>
            </a:r>
            <a:r>
              <a:rPr lang="de-DE" altLang="en-US" sz="2399" dirty="0" smtClean="0">
                <a:ea typeface="ＭＳ Ｐゴシック" panose="020B0600070205080204" pitchFamily="34" charset="-128"/>
              </a:rPr>
              <a:t> </a:t>
            </a:r>
            <a:r>
              <a:rPr lang="de-DE" altLang="en-US" sz="2399" dirty="0" err="1" smtClean="0">
                <a:ea typeface="ＭＳ Ｐゴシック" panose="020B0600070205080204" pitchFamily="34" charset="-128"/>
              </a:rPr>
              <a:t>system</a:t>
            </a:r>
            <a:r>
              <a:rPr lang="de-DE" altLang="en-US" sz="2399" dirty="0" smtClean="0">
                <a:ea typeface="ＭＳ Ｐゴシック" panose="020B0600070205080204" pitchFamily="34" charset="-128"/>
              </a:rPr>
              <a:t>,</a:t>
            </a:r>
          </a:p>
          <a:p>
            <a:pPr>
              <a:buClrTx/>
              <a:buFontTx/>
              <a:buNone/>
            </a:pPr>
            <a:r>
              <a:rPr lang="de-DE" altLang="en-US" sz="2399" dirty="0" err="1" smtClean="0">
                <a:ea typeface="ＭＳ Ｐゴシック" panose="020B0600070205080204" pitchFamily="34" charset="-128"/>
              </a:rPr>
              <a:t>step</a:t>
            </a:r>
            <a:r>
              <a:rPr lang="de-DE" altLang="en-US" sz="2399" dirty="0" smtClean="0">
                <a:ea typeface="ＭＳ Ｐゴシック" panose="020B0600070205080204" pitchFamily="34" charset="-128"/>
              </a:rPr>
              <a:t> </a:t>
            </a:r>
            <a:r>
              <a:rPr lang="de-DE" altLang="en-US" sz="2399" dirty="0" err="1" smtClean="0">
                <a:ea typeface="ＭＳ Ｐゴシック" panose="020B0600070205080204" pitchFamily="34" charset="-128"/>
              </a:rPr>
              <a:t>by</a:t>
            </a:r>
            <a:r>
              <a:rPr lang="de-DE" altLang="en-US" sz="2399" dirty="0" smtClean="0">
                <a:ea typeface="ＭＳ Ｐゴシック" panose="020B0600070205080204" pitchFamily="34" charset="-128"/>
              </a:rPr>
              <a:t> </a:t>
            </a:r>
            <a:r>
              <a:rPr lang="de-DE" altLang="en-US" sz="2399" dirty="0" err="1" smtClean="0">
                <a:ea typeface="ＭＳ Ｐゴシック" panose="020B0600070205080204" pitchFamily="34" charset="-128"/>
              </a:rPr>
              <a:t>step</a:t>
            </a:r>
            <a:endParaRPr lang="de-DE" altLang="en-US" sz="2399" dirty="0">
              <a:ea typeface="ＭＳ Ｐゴシック" panose="020B0600070205080204" pitchFamily="34" charset="-128"/>
            </a:endParaRPr>
          </a:p>
        </p:txBody>
      </p:sp>
      <p:sp>
        <p:nvSpPr>
          <p:cNvPr id="18441" name="Rectangle 9"/>
          <p:cNvSpPr>
            <a:spLocks noChangeArrowheads="1"/>
          </p:cNvSpPr>
          <p:nvPr/>
        </p:nvSpPr>
        <p:spPr bwMode="auto">
          <a:xfrm>
            <a:off x="4092136" y="2706382"/>
            <a:ext cx="1724550" cy="2494779"/>
          </a:xfrm>
          <a:prstGeom prst="rect">
            <a:avLst/>
          </a:prstGeom>
          <a:solidFill>
            <a:srgbClr val="4F81BD"/>
          </a:solidFill>
          <a:ln w="25560" cap="sq">
            <a:solidFill>
              <a:srgbClr val="385D8A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119963" tIns="62381" rIns="119963" bIns="62381"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buClrTx/>
              <a:buFontTx/>
              <a:buNone/>
            </a:pPr>
            <a:r>
              <a:rPr lang="de-DE" altLang="en-US" sz="2133" b="1">
                <a:solidFill>
                  <a:srgbClr val="FFFFFF"/>
                </a:solidFill>
                <a:latin typeface="Calibri" panose="020F0502020204030204" pitchFamily="34" charset="0"/>
                <a:ea typeface="ＭＳ Ｐゴシック" panose="020B0600070205080204" pitchFamily="34" charset="-128"/>
              </a:rPr>
              <a:t>Unit Process:</a:t>
            </a:r>
          </a:p>
          <a:p>
            <a:pPr algn="ctr">
              <a:buClrTx/>
              <a:buFontTx/>
              <a:buNone/>
            </a:pPr>
            <a:r>
              <a:rPr lang="de-DE" altLang="en-US" sz="2133">
                <a:solidFill>
                  <a:srgbClr val="FFFFFF"/>
                </a:solidFill>
                <a:latin typeface="Calibri" panose="020F0502020204030204" pitchFamily="34" charset="0"/>
                <a:ea typeface="ＭＳ Ｐゴシック" panose="020B0600070205080204" pitchFamily="34" charset="-128"/>
              </a:rPr>
              <a:t>Primary steel production,</a:t>
            </a:r>
          </a:p>
          <a:p>
            <a:pPr algn="ctr">
              <a:buClrTx/>
              <a:buFontTx/>
              <a:buNone/>
            </a:pPr>
            <a:r>
              <a:rPr lang="de-DE" altLang="en-US" sz="2133">
                <a:solidFill>
                  <a:srgbClr val="FFFFFF"/>
                </a:solidFill>
                <a:latin typeface="Calibri" panose="020F0502020204030204" pitchFamily="34" charset="0"/>
                <a:ea typeface="ＭＳ Ｐゴシック" panose="020B0600070205080204" pitchFamily="34" charset="-128"/>
              </a:rPr>
              <a:t>Germany, 2008</a:t>
            </a:r>
          </a:p>
        </p:txBody>
      </p:sp>
      <p:sp>
        <p:nvSpPr>
          <p:cNvPr id="18442" name="Text Box 10"/>
          <p:cNvSpPr txBox="1">
            <a:spLocks noChangeArrowheads="1"/>
          </p:cNvSpPr>
          <p:nvPr/>
        </p:nvSpPr>
        <p:spPr bwMode="auto">
          <a:xfrm>
            <a:off x="6127741" y="2856618"/>
            <a:ext cx="1608028" cy="413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119963" tIns="62381" rIns="119963" bIns="62381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buClrTx/>
              <a:buFontTx/>
              <a:buNone/>
            </a:pPr>
            <a:r>
              <a:rPr lang="de-DE" altLang="en-US" sz="1866">
                <a:ea typeface="ＭＳ Ｐゴシック" panose="020B0600070205080204" pitchFamily="34" charset="-128"/>
              </a:rPr>
              <a:t>1 ton of steel</a:t>
            </a:r>
          </a:p>
        </p:txBody>
      </p:sp>
      <p:sp>
        <p:nvSpPr>
          <p:cNvPr id="18443" name="Text Box 11"/>
          <p:cNvSpPr txBox="1">
            <a:spLocks noChangeArrowheads="1"/>
          </p:cNvSpPr>
          <p:nvPr/>
        </p:nvSpPr>
        <p:spPr bwMode="auto">
          <a:xfrm>
            <a:off x="6127741" y="4284928"/>
            <a:ext cx="1869318" cy="413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119963" tIns="62381" rIns="119963" bIns="62381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buClrTx/>
              <a:buFontTx/>
              <a:buNone/>
            </a:pPr>
            <a:r>
              <a:rPr lang="de-DE" altLang="en-US" sz="1866">
                <a:solidFill>
                  <a:srgbClr val="558ED5"/>
                </a:solidFill>
                <a:ea typeface="ＭＳ Ｐゴシック" panose="020B0600070205080204" pitchFamily="34" charset="-128"/>
              </a:rPr>
              <a:t>2.8 tons of CO</a:t>
            </a:r>
            <a:r>
              <a:rPr lang="de-DE" altLang="en-US" sz="1866" baseline="-25000">
                <a:solidFill>
                  <a:srgbClr val="558ED5"/>
                </a:solidFill>
                <a:ea typeface="ＭＳ Ｐゴシック" panose="020B0600070205080204" pitchFamily="34" charset="-128"/>
              </a:rPr>
              <a:t>2</a:t>
            </a:r>
          </a:p>
        </p:txBody>
      </p:sp>
      <p:sp>
        <p:nvSpPr>
          <p:cNvPr id="18444" name="Text Box 12"/>
          <p:cNvSpPr txBox="1">
            <a:spLocks noChangeArrowheads="1"/>
          </p:cNvSpPr>
          <p:nvPr/>
        </p:nvSpPr>
        <p:spPr bwMode="auto">
          <a:xfrm>
            <a:off x="6127741" y="4794886"/>
            <a:ext cx="1465361" cy="413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119963" tIns="62381" rIns="119963" bIns="62381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buClrTx/>
              <a:buFontTx/>
              <a:buNone/>
            </a:pPr>
            <a:r>
              <a:rPr lang="de-DE" altLang="en-US" sz="1866">
                <a:solidFill>
                  <a:srgbClr val="558ED5"/>
                </a:solidFill>
                <a:ea typeface="ＭＳ Ｐゴシック" panose="020B0600070205080204" pitchFamily="34" charset="-128"/>
              </a:rPr>
              <a:t>300 kg slag</a:t>
            </a:r>
          </a:p>
        </p:txBody>
      </p:sp>
      <p:sp>
        <p:nvSpPr>
          <p:cNvPr id="18445" name="Text Box 13"/>
          <p:cNvSpPr txBox="1">
            <a:spLocks noChangeArrowheads="1"/>
          </p:cNvSpPr>
          <p:nvPr/>
        </p:nvSpPr>
        <p:spPr bwMode="auto">
          <a:xfrm>
            <a:off x="5914024" y="2494781"/>
            <a:ext cx="2122592" cy="4542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119963" tIns="62381" rIns="119963" bIns="62381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buClrTx/>
              <a:buFontTx/>
              <a:buNone/>
            </a:pPr>
            <a:r>
              <a:rPr lang="de-DE" altLang="en-US" sz="2133" b="1">
                <a:ea typeface="ＭＳ Ｐゴシック" panose="020B0600070205080204" pitchFamily="34" charset="-128"/>
              </a:rPr>
              <a:t> Main product:</a:t>
            </a:r>
          </a:p>
        </p:txBody>
      </p:sp>
      <p:sp>
        <p:nvSpPr>
          <p:cNvPr id="18446" name="Text Box 14"/>
          <p:cNvSpPr txBox="1">
            <a:spLocks noChangeArrowheads="1"/>
          </p:cNvSpPr>
          <p:nvPr/>
        </p:nvSpPr>
        <p:spPr bwMode="auto">
          <a:xfrm>
            <a:off x="5943648" y="3480843"/>
            <a:ext cx="1851684" cy="7824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119963" tIns="62381" rIns="119963" bIns="62381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buClrTx/>
              <a:buFontTx/>
              <a:buNone/>
            </a:pPr>
            <a:r>
              <a:rPr lang="de-DE" altLang="en-US" sz="2133" b="1">
                <a:solidFill>
                  <a:srgbClr val="558ED5"/>
                </a:solidFill>
                <a:ea typeface="ＭＳ Ｐゴシック" panose="020B0600070205080204" pitchFamily="34" charset="-128"/>
              </a:rPr>
              <a:t>Emissionen</a:t>
            </a:r>
            <a:r>
              <a:rPr lang="en-US" altLang="en-US" sz="2133" b="1">
                <a:solidFill>
                  <a:srgbClr val="558ED5"/>
                </a:solidFill>
                <a:ea typeface="ＭＳ Ｐゴシック" panose="020B0600070205080204" pitchFamily="34" charset="-128"/>
              </a:rPr>
              <a:t>/</a:t>
            </a:r>
          </a:p>
          <a:p>
            <a:pPr>
              <a:buClrTx/>
              <a:buFontTx/>
              <a:buNone/>
            </a:pPr>
            <a:r>
              <a:rPr lang="de-DE" altLang="en-US" sz="2133" b="1">
                <a:solidFill>
                  <a:srgbClr val="558ED5"/>
                </a:solidFill>
                <a:ea typeface="ＭＳ Ｐゴシック" panose="020B0600070205080204" pitchFamily="34" charset="-128"/>
              </a:rPr>
              <a:t>Waste:</a:t>
            </a:r>
          </a:p>
        </p:txBody>
      </p:sp>
      <p:cxnSp>
        <p:nvCxnSpPr>
          <p:cNvPr id="18447" name="AutoShape 15"/>
          <p:cNvCxnSpPr>
            <a:cxnSpLocks noChangeShapeType="1"/>
          </p:cNvCxnSpPr>
          <p:nvPr/>
        </p:nvCxnSpPr>
        <p:spPr bwMode="auto">
          <a:xfrm>
            <a:off x="3516581" y="4458442"/>
            <a:ext cx="577671" cy="2115"/>
          </a:xfrm>
          <a:prstGeom prst="straightConnector1">
            <a:avLst/>
          </a:prstGeom>
          <a:noFill/>
          <a:ln w="9360" cap="sq">
            <a:solidFill>
              <a:srgbClr val="B6793C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cxnSp>
        <p:nvCxnSpPr>
          <p:cNvPr id="18448" name="AutoShape 16"/>
          <p:cNvCxnSpPr>
            <a:cxnSpLocks noChangeShapeType="1"/>
          </p:cNvCxnSpPr>
          <p:nvPr/>
        </p:nvCxnSpPr>
        <p:spPr bwMode="auto">
          <a:xfrm>
            <a:off x="3516581" y="5031880"/>
            <a:ext cx="577671" cy="2117"/>
          </a:xfrm>
          <a:prstGeom prst="straightConnector1">
            <a:avLst/>
          </a:prstGeom>
          <a:noFill/>
          <a:ln w="9360" cap="sq">
            <a:solidFill>
              <a:srgbClr val="B6793C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cxnSp>
        <p:nvCxnSpPr>
          <p:cNvPr id="18449" name="AutoShape 17"/>
          <p:cNvCxnSpPr>
            <a:cxnSpLocks noChangeShapeType="1"/>
          </p:cNvCxnSpPr>
          <p:nvPr/>
        </p:nvCxnSpPr>
        <p:spPr bwMode="auto">
          <a:xfrm>
            <a:off x="3516581" y="2890474"/>
            <a:ext cx="577671" cy="2117"/>
          </a:xfrm>
          <a:prstGeom prst="straightConnector1">
            <a:avLst/>
          </a:prstGeom>
          <a:noFill/>
          <a:ln w="9360" cap="sq">
            <a:solidFill>
              <a:srgbClr val="000000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sp>
        <p:nvSpPr>
          <p:cNvPr id="18450" name="AutoShape 18"/>
          <p:cNvSpPr>
            <a:spLocks/>
          </p:cNvSpPr>
          <p:nvPr/>
        </p:nvSpPr>
        <p:spPr bwMode="auto">
          <a:xfrm>
            <a:off x="1559268" y="2706382"/>
            <a:ext cx="385114" cy="691936"/>
          </a:xfrm>
          <a:prstGeom prst="leftBrace">
            <a:avLst>
              <a:gd name="adj1" fmla="val 8335"/>
              <a:gd name="adj2" fmla="val 50000"/>
            </a:avLst>
          </a:prstGeom>
          <a:noFill/>
          <a:ln w="28440" cap="sq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sz="2399"/>
          </a:p>
        </p:txBody>
      </p:sp>
      <p:sp>
        <p:nvSpPr>
          <p:cNvPr id="18451" name="AutoShape 19"/>
          <p:cNvSpPr>
            <a:spLocks/>
          </p:cNvSpPr>
          <p:nvPr/>
        </p:nvSpPr>
        <p:spPr bwMode="auto">
          <a:xfrm>
            <a:off x="1561383" y="3891350"/>
            <a:ext cx="378766" cy="1237867"/>
          </a:xfrm>
          <a:prstGeom prst="leftBrace">
            <a:avLst>
              <a:gd name="adj1" fmla="val 0"/>
              <a:gd name="adj2" fmla="val 50000"/>
            </a:avLst>
          </a:prstGeom>
          <a:noFill/>
          <a:ln w="28440" cap="sq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sz="2399"/>
          </a:p>
        </p:txBody>
      </p:sp>
      <p:sp>
        <p:nvSpPr>
          <p:cNvPr id="18452" name="Text Box 20"/>
          <p:cNvSpPr txBox="1">
            <a:spLocks noChangeArrowheads="1"/>
          </p:cNvSpPr>
          <p:nvPr/>
        </p:nvSpPr>
        <p:spPr bwMode="auto">
          <a:xfrm>
            <a:off x="1882" y="2683106"/>
            <a:ext cx="1061404" cy="4542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119963" tIns="62381" rIns="119963" bIns="62381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buClrTx/>
              <a:buFontTx/>
              <a:buNone/>
            </a:pPr>
            <a:r>
              <a:rPr lang="de-DE" altLang="en-US" sz="2133" b="1">
                <a:ea typeface="ＭＳ Ｐゴシック" panose="020B0600070205080204" pitchFamily="34" charset="-128"/>
              </a:rPr>
              <a:t>Inputs</a:t>
            </a:r>
          </a:p>
        </p:txBody>
      </p:sp>
      <p:sp>
        <p:nvSpPr>
          <p:cNvPr id="18453" name="Text Box 21"/>
          <p:cNvSpPr txBox="1">
            <a:spLocks noChangeArrowheads="1"/>
          </p:cNvSpPr>
          <p:nvPr/>
        </p:nvSpPr>
        <p:spPr bwMode="auto">
          <a:xfrm>
            <a:off x="50550" y="4069095"/>
            <a:ext cx="1548717" cy="7824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119963" tIns="62381" rIns="119963" bIns="62381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buClrTx/>
              <a:buFontTx/>
              <a:buNone/>
            </a:pPr>
            <a:r>
              <a:rPr lang="de-DE" altLang="en-US" sz="2133" b="1">
                <a:solidFill>
                  <a:srgbClr val="B6793C"/>
                </a:solidFill>
                <a:ea typeface="ＭＳ Ｐゴシック" panose="020B0600070205080204" pitchFamily="34" charset="-128"/>
              </a:rPr>
              <a:t>Natural </a:t>
            </a:r>
          </a:p>
          <a:p>
            <a:pPr>
              <a:buClrTx/>
              <a:buFontTx/>
              <a:buNone/>
            </a:pPr>
            <a:r>
              <a:rPr lang="de-DE" altLang="en-US" sz="2133" b="1">
                <a:solidFill>
                  <a:srgbClr val="B6793C"/>
                </a:solidFill>
                <a:ea typeface="ＭＳ Ｐゴシック" panose="020B0600070205080204" pitchFamily="34" charset="-128"/>
              </a:rPr>
              <a:t>resources</a:t>
            </a:r>
          </a:p>
        </p:txBody>
      </p:sp>
      <p:sp>
        <p:nvSpPr>
          <p:cNvPr id="18454" name="Text Box 22"/>
          <p:cNvSpPr txBox="1">
            <a:spLocks noChangeArrowheads="1"/>
          </p:cNvSpPr>
          <p:nvPr/>
        </p:nvSpPr>
        <p:spPr bwMode="auto">
          <a:xfrm>
            <a:off x="2031138" y="4820278"/>
            <a:ext cx="1300251" cy="413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119963" tIns="62381" rIns="119963" bIns="62381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buClrTx/>
              <a:buFontTx/>
              <a:buNone/>
            </a:pPr>
            <a:r>
              <a:rPr lang="de-DE" altLang="en-US" sz="1866">
                <a:solidFill>
                  <a:srgbClr val="B6793C"/>
                </a:solidFill>
                <a:ea typeface="ＭＳ Ｐゴシック" panose="020B0600070205080204" pitchFamily="34" charset="-128"/>
              </a:rPr>
              <a:t>260 kg O</a:t>
            </a:r>
            <a:r>
              <a:rPr lang="de-DE" altLang="en-US" sz="1866" baseline="-25000">
                <a:solidFill>
                  <a:srgbClr val="B6793C"/>
                </a:solidFill>
                <a:ea typeface="ＭＳ Ｐゴシック" panose="020B0600070205080204" pitchFamily="34" charset="-128"/>
              </a:rPr>
              <a:t>2</a:t>
            </a:r>
          </a:p>
        </p:txBody>
      </p:sp>
      <p:sp>
        <p:nvSpPr>
          <p:cNvPr id="18455" name="Text Box 23"/>
          <p:cNvSpPr txBox="1">
            <a:spLocks noChangeArrowheads="1"/>
          </p:cNvSpPr>
          <p:nvPr/>
        </p:nvSpPr>
        <p:spPr bwMode="auto">
          <a:xfrm>
            <a:off x="2031139" y="4162199"/>
            <a:ext cx="1422079" cy="7002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119963" tIns="62381" rIns="119963" bIns="62381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buClrTx/>
              <a:buFontTx/>
              <a:buNone/>
            </a:pPr>
            <a:r>
              <a:rPr lang="de-DE" altLang="en-US" sz="1866">
                <a:solidFill>
                  <a:srgbClr val="B6793C"/>
                </a:solidFill>
                <a:ea typeface="ＭＳ Ｐゴシック" panose="020B0600070205080204" pitchFamily="34" charset="-128"/>
              </a:rPr>
              <a:t>1.5 tons of </a:t>
            </a:r>
          </a:p>
          <a:p>
            <a:pPr>
              <a:buClrTx/>
              <a:buFontTx/>
              <a:buNone/>
            </a:pPr>
            <a:r>
              <a:rPr lang="de-DE" altLang="en-US" sz="1866">
                <a:solidFill>
                  <a:srgbClr val="B6793C"/>
                </a:solidFill>
                <a:ea typeface="ＭＳ Ｐゴシック" panose="020B0600070205080204" pitchFamily="34" charset="-128"/>
              </a:rPr>
              <a:t>iron ore</a:t>
            </a:r>
          </a:p>
        </p:txBody>
      </p:sp>
      <p:sp>
        <p:nvSpPr>
          <p:cNvPr id="18456" name="Text Box 24"/>
          <p:cNvSpPr txBox="1">
            <a:spLocks noChangeArrowheads="1"/>
          </p:cNvSpPr>
          <p:nvPr/>
        </p:nvSpPr>
        <p:spPr bwMode="auto">
          <a:xfrm>
            <a:off x="1844929" y="2680989"/>
            <a:ext cx="1585585" cy="413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119963" tIns="62381" rIns="119963" bIns="62381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buClrTx/>
              <a:buFontTx/>
              <a:buNone/>
            </a:pPr>
            <a:r>
              <a:rPr lang="de-DE" altLang="en-US" sz="1866">
                <a:ea typeface="ＭＳ Ｐゴシック" panose="020B0600070205080204" pitchFamily="34" charset="-128"/>
              </a:rPr>
              <a:t>945 kg Coke</a:t>
            </a:r>
          </a:p>
        </p:txBody>
      </p:sp>
      <p:sp>
        <p:nvSpPr>
          <p:cNvPr id="18457" name="Text Box 25"/>
          <p:cNvSpPr txBox="1">
            <a:spLocks noChangeArrowheads="1"/>
          </p:cNvSpPr>
          <p:nvPr/>
        </p:nvSpPr>
        <p:spPr bwMode="auto">
          <a:xfrm>
            <a:off x="1844929" y="3080915"/>
            <a:ext cx="1598410" cy="413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119963" tIns="62381" rIns="119963" bIns="62381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buClrTx/>
              <a:buFontTx/>
              <a:buNone/>
            </a:pPr>
            <a:r>
              <a:rPr lang="de-DE" altLang="en-US" sz="1866">
                <a:ea typeface="ＭＳ Ｐゴシック" panose="020B0600070205080204" pitchFamily="34" charset="-128"/>
              </a:rPr>
              <a:t>1800 kWh El</a:t>
            </a:r>
          </a:p>
        </p:txBody>
      </p:sp>
      <p:sp>
        <p:nvSpPr>
          <p:cNvPr id="18458" name="Text Box 26"/>
          <p:cNvSpPr txBox="1">
            <a:spLocks noChangeArrowheads="1"/>
          </p:cNvSpPr>
          <p:nvPr/>
        </p:nvSpPr>
        <p:spPr bwMode="auto">
          <a:xfrm>
            <a:off x="1844930" y="3798245"/>
            <a:ext cx="2129004" cy="413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119963" tIns="62381" rIns="119963" bIns="62381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buClrTx/>
              <a:buFontTx/>
              <a:buNone/>
            </a:pPr>
            <a:r>
              <a:rPr lang="de-DE" altLang="en-US" sz="1866">
                <a:solidFill>
                  <a:srgbClr val="B6793C"/>
                </a:solidFill>
                <a:ea typeface="ＭＳ Ｐゴシック" panose="020B0600070205080204" pitchFamily="34" charset="-128"/>
              </a:rPr>
              <a:t>400 kg Limestone</a:t>
            </a:r>
          </a:p>
        </p:txBody>
      </p:sp>
      <p:cxnSp>
        <p:nvCxnSpPr>
          <p:cNvPr id="18459" name="AutoShape 27"/>
          <p:cNvCxnSpPr>
            <a:cxnSpLocks noChangeShapeType="1"/>
          </p:cNvCxnSpPr>
          <p:nvPr/>
        </p:nvCxnSpPr>
        <p:spPr bwMode="auto">
          <a:xfrm>
            <a:off x="3914391" y="3300981"/>
            <a:ext cx="190441" cy="2117"/>
          </a:xfrm>
          <a:prstGeom prst="straightConnector1">
            <a:avLst/>
          </a:prstGeom>
          <a:noFill/>
          <a:ln w="9360" cap="sq">
            <a:solidFill>
              <a:srgbClr val="000000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cxnSp>
        <p:nvCxnSpPr>
          <p:cNvPr id="18460" name="AutoShape 28"/>
          <p:cNvCxnSpPr>
            <a:cxnSpLocks noChangeShapeType="1"/>
          </p:cNvCxnSpPr>
          <p:nvPr/>
        </p:nvCxnSpPr>
        <p:spPr bwMode="auto">
          <a:xfrm>
            <a:off x="3914391" y="3995033"/>
            <a:ext cx="190441" cy="2117"/>
          </a:xfrm>
          <a:prstGeom prst="straightConnector1">
            <a:avLst/>
          </a:prstGeom>
          <a:noFill/>
          <a:ln w="9360" cap="sq">
            <a:solidFill>
              <a:srgbClr val="B6793C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sp>
        <p:nvSpPr>
          <p:cNvPr id="18461" name="Line 29"/>
          <p:cNvSpPr>
            <a:spLocks noChangeShapeType="1"/>
          </p:cNvSpPr>
          <p:nvPr/>
        </p:nvSpPr>
        <p:spPr bwMode="auto">
          <a:xfrm>
            <a:off x="8099866" y="776577"/>
            <a:ext cx="2115" cy="4858367"/>
          </a:xfrm>
          <a:prstGeom prst="line">
            <a:avLst/>
          </a:prstGeom>
          <a:noFill/>
          <a:ln w="9360" cap="sq">
            <a:solidFill>
              <a:srgbClr val="4A7EBB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sz="2399"/>
          </a:p>
        </p:txBody>
      </p:sp>
      <p:sp>
        <p:nvSpPr>
          <p:cNvPr id="18462" name="Rectangle 30"/>
          <p:cNvSpPr>
            <a:spLocks noChangeArrowheads="1"/>
          </p:cNvSpPr>
          <p:nvPr/>
        </p:nvSpPr>
        <p:spPr bwMode="auto">
          <a:xfrm>
            <a:off x="10347072" y="1648375"/>
            <a:ext cx="1242099" cy="402043"/>
          </a:xfrm>
          <a:prstGeom prst="rect">
            <a:avLst/>
          </a:prstGeom>
          <a:solidFill>
            <a:srgbClr val="4F81BD"/>
          </a:solidFill>
          <a:ln w="25560" cap="sq">
            <a:solidFill>
              <a:srgbClr val="385D8A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119963" tIns="62381" rIns="119963" bIns="62381"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buClrTx/>
              <a:buFontTx/>
              <a:buNone/>
            </a:pPr>
            <a:r>
              <a:rPr lang="de-DE" altLang="en-US" sz="1866" b="1">
                <a:solidFill>
                  <a:srgbClr val="FFFFFF"/>
                </a:solidFill>
                <a:latin typeface="Calibri" panose="020F0502020204030204" pitchFamily="34" charset="0"/>
                <a:ea typeface="ＭＳ Ｐゴシック" panose="020B0600070205080204" pitchFamily="34" charset="-128"/>
              </a:rPr>
              <a:t>Process 1</a:t>
            </a:r>
          </a:p>
        </p:txBody>
      </p:sp>
      <p:sp>
        <p:nvSpPr>
          <p:cNvPr id="18463" name="Rectangle 31"/>
          <p:cNvSpPr>
            <a:spLocks noChangeArrowheads="1"/>
          </p:cNvSpPr>
          <p:nvPr/>
        </p:nvSpPr>
        <p:spPr bwMode="auto">
          <a:xfrm>
            <a:off x="10605225" y="2780442"/>
            <a:ext cx="1015687" cy="541699"/>
          </a:xfrm>
          <a:prstGeom prst="rect">
            <a:avLst/>
          </a:prstGeom>
          <a:solidFill>
            <a:srgbClr val="4F81BD"/>
          </a:solidFill>
          <a:ln w="25560" cap="sq">
            <a:solidFill>
              <a:srgbClr val="385D8A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119963" tIns="62381" rIns="119963" bIns="62381"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buClrTx/>
              <a:buFontTx/>
              <a:buNone/>
            </a:pPr>
            <a:r>
              <a:rPr lang="de-DE" altLang="en-US" sz="1866" b="1">
                <a:solidFill>
                  <a:srgbClr val="FFFFFF"/>
                </a:solidFill>
                <a:latin typeface="Calibri" panose="020F0502020204030204" pitchFamily="34" charset="0"/>
                <a:ea typeface="ＭＳ Ｐゴシック" panose="020B0600070205080204" pitchFamily="34" charset="-128"/>
              </a:rPr>
              <a:t>Process 2</a:t>
            </a:r>
          </a:p>
        </p:txBody>
      </p:sp>
      <p:sp>
        <p:nvSpPr>
          <p:cNvPr id="18464" name="Rectangle 32"/>
          <p:cNvSpPr>
            <a:spLocks noChangeArrowheads="1"/>
          </p:cNvSpPr>
          <p:nvPr/>
        </p:nvSpPr>
        <p:spPr bwMode="auto">
          <a:xfrm>
            <a:off x="10605226" y="5124985"/>
            <a:ext cx="1077050" cy="433783"/>
          </a:xfrm>
          <a:prstGeom prst="rect">
            <a:avLst/>
          </a:prstGeom>
          <a:solidFill>
            <a:srgbClr val="4F81BD"/>
          </a:solidFill>
          <a:ln w="25560" cap="sq">
            <a:solidFill>
              <a:srgbClr val="385D8A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119963" tIns="62381" rIns="119963" bIns="62381"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buClrTx/>
              <a:buFontTx/>
              <a:buNone/>
            </a:pPr>
            <a:r>
              <a:rPr lang="de-DE" altLang="en-US" sz="1866" b="1">
                <a:solidFill>
                  <a:srgbClr val="FFFFFF"/>
                </a:solidFill>
                <a:latin typeface="Calibri" panose="020F0502020204030204" pitchFamily="34" charset="0"/>
                <a:ea typeface="ＭＳ Ｐゴシック" panose="020B0600070205080204" pitchFamily="34" charset="-128"/>
              </a:rPr>
              <a:t>Process 3</a:t>
            </a:r>
          </a:p>
        </p:txBody>
      </p:sp>
      <p:sp>
        <p:nvSpPr>
          <p:cNvPr id="18465" name="Rectangle 33"/>
          <p:cNvSpPr>
            <a:spLocks noChangeArrowheads="1"/>
          </p:cNvSpPr>
          <p:nvPr/>
        </p:nvSpPr>
        <p:spPr bwMode="auto">
          <a:xfrm>
            <a:off x="10380929" y="3929438"/>
            <a:ext cx="1034730" cy="537467"/>
          </a:xfrm>
          <a:prstGeom prst="rect">
            <a:avLst/>
          </a:prstGeom>
          <a:solidFill>
            <a:srgbClr val="4F81BD"/>
          </a:solidFill>
          <a:ln w="25560" cap="sq">
            <a:solidFill>
              <a:srgbClr val="385D8A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119963" tIns="62381" rIns="119963" bIns="62381"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buClrTx/>
              <a:buFontTx/>
              <a:buNone/>
            </a:pPr>
            <a:r>
              <a:rPr lang="de-DE" altLang="en-US" sz="1866" b="1">
                <a:solidFill>
                  <a:srgbClr val="FFFFFF"/>
                </a:solidFill>
                <a:latin typeface="Calibri" panose="020F0502020204030204" pitchFamily="34" charset="0"/>
                <a:ea typeface="ＭＳ Ｐゴシック" panose="020B0600070205080204" pitchFamily="34" charset="-128"/>
              </a:rPr>
              <a:t>Process 4</a:t>
            </a:r>
          </a:p>
        </p:txBody>
      </p:sp>
      <p:sp>
        <p:nvSpPr>
          <p:cNvPr id="18466" name="Rectangle 34"/>
          <p:cNvSpPr>
            <a:spLocks noChangeArrowheads="1"/>
          </p:cNvSpPr>
          <p:nvPr/>
        </p:nvSpPr>
        <p:spPr bwMode="auto">
          <a:xfrm>
            <a:off x="8897602" y="2380516"/>
            <a:ext cx="1210360" cy="535351"/>
          </a:xfrm>
          <a:prstGeom prst="rect">
            <a:avLst/>
          </a:prstGeom>
          <a:solidFill>
            <a:srgbClr val="4F81BD"/>
          </a:solidFill>
          <a:ln w="25560" cap="sq">
            <a:solidFill>
              <a:srgbClr val="385D8A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119963" tIns="62381" rIns="119963" bIns="62381"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buClrTx/>
              <a:buFontTx/>
              <a:buNone/>
            </a:pPr>
            <a:r>
              <a:rPr lang="de-DE" altLang="en-US" sz="1866" b="1">
                <a:solidFill>
                  <a:srgbClr val="FFFFFF"/>
                </a:solidFill>
                <a:latin typeface="Calibri" panose="020F0502020204030204" pitchFamily="34" charset="0"/>
                <a:ea typeface="ＭＳ Ｐゴシック" panose="020B0600070205080204" pitchFamily="34" charset="-128"/>
              </a:rPr>
              <a:t>Process 5</a:t>
            </a:r>
          </a:p>
        </p:txBody>
      </p:sp>
      <p:sp>
        <p:nvSpPr>
          <p:cNvPr id="18467" name="Rectangle 35"/>
          <p:cNvSpPr>
            <a:spLocks noChangeArrowheads="1"/>
          </p:cNvSpPr>
          <p:nvPr/>
        </p:nvSpPr>
        <p:spPr bwMode="auto">
          <a:xfrm>
            <a:off x="9153640" y="4735639"/>
            <a:ext cx="1032615" cy="537467"/>
          </a:xfrm>
          <a:prstGeom prst="rect">
            <a:avLst/>
          </a:prstGeom>
          <a:solidFill>
            <a:srgbClr val="4F81BD"/>
          </a:solidFill>
          <a:ln w="25560" cap="sq">
            <a:solidFill>
              <a:srgbClr val="385D8A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119963" tIns="62381" rIns="119963" bIns="62381"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buClrTx/>
              <a:buFontTx/>
              <a:buNone/>
            </a:pPr>
            <a:r>
              <a:rPr lang="de-DE" altLang="en-US" sz="1866" b="1">
                <a:solidFill>
                  <a:srgbClr val="FFFFFF"/>
                </a:solidFill>
                <a:latin typeface="Calibri" panose="020F0502020204030204" pitchFamily="34" charset="0"/>
                <a:ea typeface="ＭＳ Ｐゴシック" panose="020B0600070205080204" pitchFamily="34" charset="-128"/>
              </a:rPr>
              <a:t>Process 7</a:t>
            </a:r>
          </a:p>
        </p:txBody>
      </p:sp>
      <p:sp>
        <p:nvSpPr>
          <p:cNvPr id="18468" name="Rectangle 36"/>
          <p:cNvSpPr>
            <a:spLocks noChangeArrowheads="1"/>
          </p:cNvSpPr>
          <p:nvPr/>
        </p:nvSpPr>
        <p:spPr bwMode="auto">
          <a:xfrm>
            <a:off x="8963200" y="3442755"/>
            <a:ext cx="1034730" cy="535351"/>
          </a:xfrm>
          <a:prstGeom prst="rect">
            <a:avLst/>
          </a:prstGeom>
          <a:solidFill>
            <a:srgbClr val="4F81BD"/>
          </a:solidFill>
          <a:ln w="25560" cap="sq">
            <a:solidFill>
              <a:srgbClr val="385D8A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119963" tIns="62381" rIns="119963" bIns="62381"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buClrTx/>
              <a:buFontTx/>
              <a:buNone/>
            </a:pPr>
            <a:r>
              <a:rPr lang="de-DE" altLang="en-US" sz="1866" b="1">
                <a:solidFill>
                  <a:srgbClr val="FFFFFF"/>
                </a:solidFill>
                <a:latin typeface="Calibri" panose="020F0502020204030204" pitchFamily="34" charset="0"/>
                <a:ea typeface="ＭＳ Ｐゴシック" panose="020B0600070205080204" pitchFamily="34" charset="-128"/>
              </a:rPr>
              <a:t>Process 6</a:t>
            </a:r>
          </a:p>
        </p:txBody>
      </p:sp>
      <p:cxnSp>
        <p:nvCxnSpPr>
          <p:cNvPr id="18469" name="AutoShape 37"/>
          <p:cNvCxnSpPr>
            <a:cxnSpLocks noChangeShapeType="1"/>
            <a:stCxn id="18465" idx="2"/>
          </p:cNvCxnSpPr>
          <p:nvPr/>
        </p:nvCxnSpPr>
        <p:spPr bwMode="auto">
          <a:xfrm flipH="1">
            <a:off x="10895119" y="4466905"/>
            <a:ext cx="2117" cy="660196"/>
          </a:xfrm>
          <a:prstGeom prst="straightConnector1">
            <a:avLst/>
          </a:prstGeom>
          <a:noFill/>
          <a:ln w="9360" cap="sq">
            <a:solidFill>
              <a:srgbClr val="000000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cxnSp>
        <p:nvCxnSpPr>
          <p:cNvPr id="18470" name="AutoShape 38"/>
          <p:cNvCxnSpPr>
            <a:cxnSpLocks noChangeShapeType="1"/>
            <a:stCxn id="18467" idx="3"/>
            <a:endCxn id="18464" idx="1"/>
          </p:cNvCxnSpPr>
          <p:nvPr/>
        </p:nvCxnSpPr>
        <p:spPr bwMode="auto">
          <a:xfrm>
            <a:off x="10186255" y="5004373"/>
            <a:ext cx="418971" cy="338562"/>
          </a:xfrm>
          <a:prstGeom prst="straightConnector1">
            <a:avLst/>
          </a:prstGeom>
          <a:noFill/>
          <a:ln w="9360" cap="sq">
            <a:solidFill>
              <a:srgbClr val="000000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cxnSp>
        <p:nvCxnSpPr>
          <p:cNvPr id="18471" name="AutoShape 39"/>
          <p:cNvCxnSpPr>
            <a:cxnSpLocks noChangeShapeType="1"/>
            <a:stCxn id="18462" idx="2"/>
          </p:cNvCxnSpPr>
          <p:nvPr/>
        </p:nvCxnSpPr>
        <p:spPr bwMode="auto">
          <a:xfrm>
            <a:off x="10967063" y="2050418"/>
            <a:ext cx="2117" cy="757533"/>
          </a:xfrm>
          <a:prstGeom prst="straightConnector1">
            <a:avLst/>
          </a:prstGeom>
          <a:noFill/>
          <a:ln w="9360" cap="sq">
            <a:solidFill>
              <a:srgbClr val="000000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cxnSp>
        <p:nvCxnSpPr>
          <p:cNvPr id="18472" name="AutoShape 40"/>
          <p:cNvCxnSpPr>
            <a:cxnSpLocks noChangeShapeType="1"/>
            <a:stCxn id="18466" idx="3"/>
          </p:cNvCxnSpPr>
          <p:nvPr/>
        </p:nvCxnSpPr>
        <p:spPr bwMode="auto">
          <a:xfrm flipV="1">
            <a:off x="10107962" y="2050418"/>
            <a:ext cx="416855" cy="598831"/>
          </a:xfrm>
          <a:prstGeom prst="straightConnector1">
            <a:avLst/>
          </a:prstGeom>
          <a:noFill/>
          <a:ln w="9360" cap="sq">
            <a:solidFill>
              <a:srgbClr val="000000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cxnSp>
        <p:nvCxnSpPr>
          <p:cNvPr id="18473" name="AutoShape 41"/>
          <p:cNvCxnSpPr>
            <a:cxnSpLocks noChangeShapeType="1"/>
            <a:stCxn id="18463" idx="1"/>
          </p:cNvCxnSpPr>
          <p:nvPr/>
        </p:nvCxnSpPr>
        <p:spPr bwMode="auto">
          <a:xfrm flipH="1" flipV="1">
            <a:off x="10063526" y="2939144"/>
            <a:ext cx="539583" cy="112148"/>
          </a:xfrm>
          <a:prstGeom prst="straightConnector1">
            <a:avLst/>
          </a:prstGeom>
          <a:noFill/>
          <a:ln w="9360" cap="sq">
            <a:solidFill>
              <a:srgbClr val="000000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cxnSp>
        <p:nvCxnSpPr>
          <p:cNvPr id="18474" name="AutoShape 42"/>
          <p:cNvCxnSpPr>
            <a:cxnSpLocks noChangeShapeType="1"/>
            <a:stCxn id="18468" idx="3"/>
            <a:endCxn id="18465" idx="1"/>
          </p:cNvCxnSpPr>
          <p:nvPr/>
        </p:nvCxnSpPr>
        <p:spPr bwMode="auto">
          <a:xfrm>
            <a:off x="9997929" y="3711488"/>
            <a:ext cx="382999" cy="488800"/>
          </a:xfrm>
          <a:prstGeom prst="straightConnector1">
            <a:avLst/>
          </a:prstGeom>
          <a:noFill/>
          <a:ln w="9360" cap="sq">
            <a:solidFill>
              <a:srgbClr val="000000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cxnSp>
        <p:nvCxnSpPr>
          <p:cNvPr id="18475" name="AutoShape 43"/>
          <p:cNvCxnSpPr>
            <a:cxnSpLocks noChangeShapeType="1"/>
            <a:stCxn id="18468" idx="2"/>
            <a:endCxn id="18467" idx="0"/>
          </p:cNvCxnSpPr>
          <p:nvPr/>
        </p:nvCxnSpPr>
        <p:spPr bwMode="auto">
          <a:xfrm>
            <a:off x="9479507" y="3978106"/>
            <a:ext cx="190441" cy="757533"/>
          </a:xfrm>
          <a:prstGeom prst="straightConnector1">
            <a:avLst/>
          </a:prstGeom>
          <a:noFill/>
          <a:ln w="9360" cap="sq">
            <a:solidFill>
              <a:srgbClr val="000000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cxnSp>
        <p:nvCxnSpPr>
          <p:cNvPr id="18476" name="AutoShape 44"/>
          <p:cNvCxnSpPr>
            <a:cxnSpLocks noChangeShapeType="1"/>
            <a:stCxn id="18468" idx="3"/>
            <a:endCxn id="18463" idx="1"/>
          </p:cNvCxnSpPr>
          <p:nvPr/>
        </p:nvCxnSpPr>
        <p:spPr bwMode="auto">
          <a:xfrm flipV="1">
            <a:off x="9997929" y="3051292"/>
            <a:ext cx="607297" cy="658081"/>
          </a:xfrm>
          <a:prstGeom prst="straightConnector1">
            <a:avLst/>
          </a:prstGeom>
          <a:noFill/>
          <a:ln w="9360" cap="sq">
            <a:solidFill>
              <a:srgbClr val="000000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cxnSp>
        <p:nvCxnSpPr>
          <p:cNvPr id="18477" name="AutoShape 45"/>
          <p:cNvCxnSpPr>
            <a:cxnSpLocks noChangeShapeType="1"/>
            <a:stCxn id="18466" idx="1"/>
            <a:endCxn id="18467" idx="1"/>
          </p:cNvCxnSpPr>
          <p:nvPr/>
        </p:nvCxnSpPr>
        <p:spPr bwMode="auto">
          <a:xfrm>
            <a:off x="8897602" y="2649249"/>
            <a:ext cx="256038" cy="2357239"/>
          </a:xfrm>
          <a:prstGeom prst="bentConnector3">
            <a:avLst>
              <a:gd name="adj1" fmla="val -124903"/>
            </a:avLst>
          </a:prstGeom>
          <a:noFill/>
          <a:ln w="9360" cap="sq">
            <a:solidFill>
              <a:srgbClr val="000000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cxnSp>
        <p:nvCxnSpPr>
          <p:cNvPr id="18478" name="AutoShape 46"/>
          <p:cNvCxnSpPr>
            <a:cxnSpLocks noChangeShapeType="1"/>
          </p:cNvCxnSpPr>
          <p:nvPr/>
        </p:nvCxnSpPr>
        <p:spPr bwMode="auto">
          <a:xfrm>
            <a:off x="8897602" y="2877779"/>
            <a:ext cx="1485442" cy="1479094"/>
          </a:xfrm>
          <a:prstGeom prst="bentConnector3">
            <a:avLst>
              <a:gd name="adj1" fmla="val 50014"/>
            </a:avLst>
          </a:prstGeom>
          <a:noFill/>
          <a:ln w="9360" cap="sq">
            <a:solidFill>
              <a:srgbClr val="000000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sp>
        <p:nvSpPr>
          <p:cNvPr id="18479" name="Rectangle 47"/>
          <p:cNvSpPr>
            <a:spLocks noChangeArrowheads="1"/>
          </p:cNvSpPr>
          <p:nvPr/>
        </p:nvSpPr>
        <p:spPr bwMode="auto">
          <a:xfrm>
            <a:off x="8516720" y="1502370"/>
            <a:ext cx="3328490" cy="4335712"/>
          </a:xfrm>
          <a:prstGeom prst="rect">
            <a:avLst/>
          </a:prstGeom>
          <a:noFill/>
          <a:ln w="19080" cap="sq">
            <a:solidFill>
              <a:srgbClr val="000000"/>
            </a:solidFill>
            <a:prstDash val="dashDot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sz="2399"/>
          </a:p>
        </p:txBody>
      </p:sp>
      <p:cxnSp>
        <p:nvCxnSpPr>
          <p:cNvPr id="18480" name="AutoShape 48"/>
          <p:cNvCxnSpPr>
            <a:cxnSpLocks noChangeShapeType="1"/>
          </p:cNvCxnSpPr>
          <p:nvPr/>
        </p:nvCxnSpPr>
        <p:spPr bwMode="auto">
          <a:xfrm flipV="1">
            <a:off x="9997929" y="2213350"/>
            <a:ext cx="2117" cy="167166"/>
          </a:xfrm>
          <a:prstGeom prst="straightConnector1">
            <a:avLst/>
          </a:prstGeom>
          <a:noFill/>
          <a:ln w="9360" cap="sq">
            <a:solidFill>
              <a:srgbClr val="4A7EBB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cxnSp>
        <p:nvCxnSpPr>
          <p:cNvPr id="18481" name="AutoShape 49"/>
          <p:cNvCxnSpPr>
            <a:cxnSpLocks noChangeShapeType="1"/>
          </p:cNvCxnSpPr>
          <p:nvPr/>
        </p:nvCxnSpPr>
        <p:spPr bwMode="auto">
          <a:xfrm flipV="1">
            <a:off x="11466442" y="1481210"/>
            <a:ext cx="2117" cy="167166"/>
          </a:xfrm>
          <a:prstGeom prst="straightConnector1">
            <a:avLst/>
          </a:prstGeom>
          <a:noFill/>
          <a:ln w="9360" cap="sq">
            <a:solidFill>
              <a:srgbClr val="4A7EBB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cxnSp>
        <p:nvCxnSpPr>
          <p:cNvPr id="18482" name="AutoShape 50"/>
          <p:cNvCxnSpPr>
            <a:cxnSpLocks noChangeShapeType="1"/>
          </p:cNvCxnSpPr>
          <p:nvPr/>
        </p:nvCxnSpPr>
        <p:spPr bwMode="auto">
          <a:xfrm flipV="1">
            <a:off x="11570129" y="2613277"/>
            <a:ext cx="2115" cy="167164"/>
          </a:xfrm>
          <a:prstGeom prst="straightConnector1">
            <a:avLst/>
          </a:prstGeom>
          <a:noFill/>
          <a:ln w="9360" cap="sq">
            <a:solidFill>
              <a:srgbClr val="4A7EBB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cxnSp>
        <p:nvCxnSpPr>
          <p:cNvPr id="18483" name="AutoShape 51"/>
          <p:cNvCxnSpPr>
            <a:cxnSpLocks noChangeShapeType="1"/>
          </p:cNvCxnSpPr>
          <p:nvPr/>
        </p:nvCxnSpPr>
        <p:spPr bwMode="auto">
          <a:xfrm flipV="1">
            <a:off x="9930216" y="3286170"/>
            <a:ext cx="2117" cy="167164"/>
          </a:xfrm>
          <a:prstGeom prst="straightConnector1">
            <a:avLst/>
          </a:prstGeom>
          <a:noFill/>
          <a:ln w="9360" cap="sq">
            <a:solidFill>
              <a:srgbClr val="4A7EBB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cxnSp>
        <p:nvCxnSpPr>
          <p:cNvPr id="18484" name="AutoShape 52"/>
          <p:cNvCxnSpPr>
            <a:cxnSpLocks noChangeShapeType="1"/>
          </p:cNvCxnSpPr>
          <p:nvPr/>
        </p:nvCxnSpPr>
        <p:spPr bwMode="auto">
          <a:xfrm flipV="1">
            <a:off x="11256959" y="3762272"/>
            <a:ext cx="2115" cy="167166"/>
          </a:xfrm>
          <a:prstGeom prst="straightConnector1">
            <a:avLst/>
          </a:prstGeom>
          <a:noFill/>
          <a:ln w="9360" cap="sq">
            <a:solidFill>
              <a:srgbClr val="4A7EBB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cxnSp>
        <p:nvCxnSpPr>
          <p:cNvPr id="18485" name="AutoShape 53"/>
          <p:cNvCxnSpPr>
            <a:cxnSpLocks noChangeShapeType="1"/>
          </p:cNvCxnSpPr>
          <p:nvPr/>
        </p:nvCxnSpPr>
        <p:spPr bwMode="auto">
          <a:xfrm flipV="1">
            <a:off x="10067759" y="4568474"/>
            <a:ext cx="2115" cy="167164"/>
          </a:xfrm>
          <a:prstGeom prst="straightConnector1">
            <a:avLst/>
          </a:prstGeom>
          <a:noFill/>
          <a:ln w="9360" cap="sq">
            <a:solidFill>
              <a:srgbClr val="4A7EBB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cxnSp>
        <p:nvCxnSpPr>
          <p:cNvPr id="18486" name="AutoShape 54"/>
          <p:cNvCxnSpPr>
            <a:cxnSpLocks noChangeShapeType="1"/>
          </p:cNvCxnSpPr>
          <p:nvPr/>
        </p:nvCxnSpPr>
        <p:spPr bwMode="auto">
          <a:xfrm flipV="1">
            <a:off x="11580707" y="4957820"/>
            <a:ext cx="2117" cy="167164"/>
          </a:xfrm>
          <a:prstGeom prst="straightConnector1">
            <a:avLst/>
          </a:prstGeom>
          <a:noFill/>
          <a:ln w="9360" cap="sq">
            <a:solidFill>
              <a:srgbClr val="4A7EBB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cxnSp>
        <p:nvCxnSpPr>
          <p:cNvPr id="18487" name="AutoShape 55"/>
          <p:cNvCxnSpPr>
            <a:cxnSpLocks noChangeShapeType="1"/>
          </p:cNvCxnSpPr>
          <p:nvPr/>
        </p:nvCxnSpPr>
        <p:spPr bwMode="auto">
          <a:xfrm flipV="1">
            <a:off x="11477024" y="2050418"/>
            <a:ext cx="2115" cy="167164"/>
          </a:xfrm>
          <a:prstGeom prst="straightConnector1">
            <a:avLst/>
          </a:prstGeom>
          <a:noFill/>
          <a:ln w="9360" cap="sq">
            <a:solidFill>
              <a:srgbClr val="B6793C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cxnSp>
        <p:nvCxnSpPr>
          <p:cNvPr id="18488" name="AutoShape 56"/>
          <p:cNvCxnSpPr>
            <a:cxnSpLocks noChangeShapeType="1"/>
          </p:cNvCxnSpPr>
          <p:nvPr/>
        </p:nvCxnSpPr>
        <p:spPr bwMode="auto">
          <a:xfrm flipV="1">
            <a:off x="9997929" y="2924331"/>
            <a:ext cx="2117" cy="167166"/>
          </a:xfrm>
          <a:prstGeom prst="straightConnector1">
            <a:avLst/>
          </a:prstGeom>
          <a:noFill/>
          <a:ln w="9360" cap="sq">
            <a:solidFill>
              <a:srgbClr val="B6793C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cxnSp>
        <p:nvCxnSpPr>
          <p:cNvPr id="18489" name="AutoShape 57"/>
          <p:cNvCxnSpPr>
            <a:cxnSpLocks noChangeShapeType="1"/>
          </p:cNvCxnSpPr>
          <p:nvPr/>
        </p:nvCxnSpPr>
        <p:spPr bwMode="auto">
          <a:xfrm flipV="1">
            <a:off x="11536272" y="3317910"/>
            <a:ext cx="2115" cy="165049"/>
          </a:xfrm>
          <a:prstGeom prst="straightConnector1">
            <a:avLst/>
          </a:prstGeom>
          <a:noFill/>
          <a:ln w="9360" cap="sq">
            <a:solidFill>
              <a:srgbClr val="B6793C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cxnSp>
        <p:nvCxnSpPr>
          <p:cNvPr id="18490" name="AutoShape 58"/>
          <p:cNvCxnSpPr>
            <a:cxnSpLocks noChangeShapeType="1"/>
          </p:cNvCxnSpPr>
          <p:nvPr/>
        </p:nvCxnSpPr>
        <p:spPr bwMode="auto">
          <a:xfrm flipV="1">
            <a:off x="9936566" y="3995034"/>
            <a:ext cx="2115" cy="167166"/>
          </a:xfrm>
          <a:prstGeom prst="straightConnector1">
            <a:avLst/>
          </a:prstGeom>
          <a:noFill/>
          <a:ln w="9360" cap="sq">
            <a:solidFill>
              <a:srgbClr val="B6793C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cxnSp>
        <p:nvCxnSpPr>
          <p:cNvPr id="18491" name="AutoShape 59"/>
          <p:cNvCxnSpPr>
            <a:cxnSpLocks noChangeShapeType="1"/>
          </p:cNvCxnSpPr>
          <p:nvPr/>
        </p:nvCxnSpPr>
        <p:spPr bwMode="auto">
          <a:xfrm flipV="1">
            <a:off x="11299279" y="4462673"/>
            <a:ext cx="2115" cy="167164"/>
          </a:xfrm>
          <a:prstGeom prst="straightConnector1">
            <a:avLst/>
          </a:prstGeom>
          <a:noFill/>
          <a:ln w="9360" cap="sq">
            <a:solidFill>
              <a:srgbClr val="B6793C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cxnSp>
        <p:nvCxnSpPr>
          <p:cNvPr id="18492" name="AutoShape 60"/>
          <p:cNvCxnSpPr>
            <a:cxnSpLocks noChangeShapeType="1"/>
          </p:cNvCxnSpPr>
          <p:nvPr/>
        </p:nvCxnSpPr>
        <p:spPr bwMode="auto">
          <a:xfrm flipV="1">
            <a:off x="10063527" y="5281570"/>
            <a:ext cx="2115" cy="167166"/>
          </a:xfrm>
          <a:prstGeom prst="straightConnector1">
            <a:avLst/>
          </a:prstGeom>
          <a:noFill/>
          <a:ln w="9360" cap="sq">
            <a:solidFill>
              <a:srgbClr val="B6793C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cxnSp>
        <p:nvCxnSpPr>
          <p:cNvPr id="18493" name="AutoShape 61"/>
          <p:cNvCxnSpPr>
            <a:cxnSpLocks noChangeShapeType="1"/>
          </p:cNvCxnSpPr>
          <p:nvPr/>
        </p:nvCxnSpPr>
        <p:spPr bwMode="auto">
          <a:xfrm flipV="1">
            <a:off x="11589171" y="5558768"/>
            <a:ext cx="2117" cy="167164"/>
          </a:xfrm>
          <a:prstGeom prst="straightConnector1">
            <a:avLst/>
          </a:prstGeom>
          <a:noFill/>
          <a:ln w="9360" cap="sq">
            <a:solidFill>
              <a:srgbClr val="B6793C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pic>
        <p:nvPicPr>
          <p:cNvPr id="63" name="Picture 9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06157" y="5990965"/>
            <a:ext cx="836878" cy="8368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73473193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7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421217" y="1439334"/>
            <a:ext cx="10092267" cy="4127500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2400"/>
          </a:p>
        </p:txBody>
      </p:sp>
      <p:sp>
        <p:nvSpPr>
          <p:cNvPr id="24586" name="TextBox 3"/>
          <p:cNvSpPr txBox="1">
            <a:spLocks noChangeArrowheads="1"/>
          </p:cNvSpPr>
          <p:nvPr/>
        </p:nvSpPr>
        <p:spPr bwMode="auto">
          <a:xfrm>
            <a:off x="381001" y="1407584"/>
            <a:ext cx="1834156" cy="379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DE" altLang="en-US" sz="1867" dirty="0" err="1" smtClean="0">
                <a:latin typeface="Arial" panose="020B0604020202020204" pitchFamily="34" charset="0"/>
              </a:rPr>
              <a:t>Product</a:t>
            </a:r>
            <a:r>
              <a:rPr lang="de-DE" altLang="en-US" sz="1867" dirty="0" smtClean="0">
                <a:latin typeface="Arial" panose="020B0604020202020204" pitchFamily="34" charset="0"/>
              </a:rPr>
              <a:t> </a:t>
            </a:r>
            <a:r>
              <a:rPr lang="de-DE" altLang="en-US" sz="1867" dirty="0" err="1" smtClean="0">
                <a:latin typeface="Arial" panose="020B0604020202020204" pitchFamily="34" charset="0"/>
              </a:rPr>
              <a:t>system</a:t>
            </a:r>
            <a:endParaRPr lang="en-US" altLang="en-US" sz="1867" dirty="0">
              <a:latin typeface="Arial" panose="020B0604020202020204" pitchFamily="34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8466667" y="1665818"/>
            <a:ext cx="1822451" cy="70273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de-DE" sz="2400" b="1" dirty="0"/>
              <a:t>Car production</a:t>
            </a:r>
            <a:endParaRPr lang="en-US" sz="2400" dirty="0"/>
          </a:p>
        </p:txBody>
      </p:sp>
      <p:cxnSp>
        <p:nvCxnSpPr>
          <p:cNvPr id="14" name="Straight Arrow Connector 13"/>
          <p:cNvCxnSpPr/>
          <p:nvPr/>
        </p:nvCxnSpPr>
        <p:spPr>
          <a:xfrm>
            <a:off x="10246785" y="2004484"/>
            <a:ext cx="766233" cy="0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Rectangle 21"/>
          <p:cNvSpPr/>
          <p:nvPr/>
        </p:nvSpPr>
        <p:spPr>
          <a:xfrm>
            <a:off x="8489951" y="3175000"/>
            <a:ext cx="1824567" cy="75565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de-DE" sz="2400" b="1" dirty="0"/>
              <a:t>Electricity generation</a:t>
            </a:r>
            <a:endParaRPr lang="en-US" sz="2400" dirty="0"/>
          </a:p>
        </p:txBody>
      </p:sp>
      <p:cxnSp>
        <p:nvCxnSpPr>
          <p:cNvPr id="23" name="Straight Arrow Connector 22"/>
          <p:cNvCxnSpPr/>
          <p:nvPr/>
        </p:nvCxnSpPr>
        <p:spPr>
          <a:xfrm>
            <a:off x="10221385" y="3490384"/>
            <a:ext cx="766233" cy="0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Rectangle 23"/>
          <p:cNvSpPr/>
          <p:nvPr/>
        </p:nvSpPr>
        <p:spPr>
          <a:xfrm>
            <a:off x="8466667" y="4682067"/>
            <a:ext cx="1822451" cy="68368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de-DE" sz="2133" b="1" dirty="0"/>
              <a:t>Car shredder</a:t>
            </a:r>
          </a:p>
          <a:p>
            <a:pPr algn="ctr" eaLnBrk="1" hangingPunct="1">
              <a:defRPr/>
            </a:pPr>
            <a:r>
              <a:rPr lang="de-DE" sz="2133" b="1" dirty="0"/>
              <a:t>service</a:t>
            </a:r>
            <a:endParaRPr lang="en-US" sz="2133" dirty="0"/>
          </a:p>
        </p:txBody>
      </p:sp>
      <p:cxnSp>
        <p:nvCxnSpPr>
          <p:cNvPr id="25" name="Straight Arrow Connector 24"/>
          <p:cNvCxnSpPr/>
          <p:nvPr/>
        </p:nvCxnSpPr>
        <p:spPr>
          <a:xfrm>
            <a:off x="10246785" y="5060951"/>
            <a:ext cx="766233" cy="0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/>
          <p:cNvSpPr txBox="1"/>
          <p:nvPr/>
        </p:nvSpPr>
        <p:spPr>
          <a:xfrm>
            <a:off x="10894336" y="2511848"/>
            <a:ext cx="553998" cy="1962845"/>
          </a:xfrm>
          <a:prstGeom prst="rect">
            <a:avLst/>
          </a:prstGeom>
          <a:noFill/>
        </p:spPr>
        <p:txBody>
          <a:bodyPr vert="vert270" wrap="none">
            <a:spAutoFit/>
          </a:bodyPr>
          <a:lstStyle/>
          <a:p>
            <a:pPr>
              <a:defRPr/>
            </a:pPr>
            <a:r>
              <a:rPr lang="de-DE" sz="2400" dirty="0" smtClean="0"/>
              <a:t>Reference </a:t>
            </a:r>
            <a:r>
              <a:rPr lang="de-DE" sz="2400" dirty="0" err="1" smtClean="0"/>
              <a:t>flow</a:t>
            </a:r>
            <a:endParaRPr lang="en-US" sz="2400" dirty="0"/>
          </a:p>
        </p:txBody>
      </p:sp>
      <p:cxnSp>
        <p:nvCxnSpPr>
          <p:cNvPr id="32" name="Straight Arrow Connector 31"/>
          <p:cNvCxnSpPr/>
          <p:nvPr/>
        </p:nvCxnSpPr>
        <p:spPr>
          <a:xfrm>
            <a:off x="7890934" y="1818217"/>
            <a:ext cx="575733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Arrow Connector 32"/>
          <p:cNvCxnSpPr/>
          <p:nvPr/>
        </p:nvCxnSpPr>
        <p:spPr>
          <a:xfrm>
            <a:off x="7890934" y="2004484"/>
            <a:ext cx="575733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Arrow Connector 33"/>
          <p:cNvCxnSpPr/>
          <p:nvPr/>
        </p:nvCxnSpPr>
        <p:spPr>
          <a:xfrm>
            <a:off x="7890934" y="2180167"/>
            <a:ext cx="575733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Arrow Connector 34"/>
          <p:cNvCxnSpPr/>
          <p:nvPr/>
        </p:nvCxnSpPr>
        <p:spPr>
          <a:xfrm>
            <a:off x="7890934" y="5253567"/>
            <a:ext cx="575733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Arrow Connector 35"/>
          <p:cNvCxnSpPr/>
          <p:nvPr/>
        </p:nvCxnSpPr>
        <p:spPr>
          <a:xfrm>
            <a:off x="7914218" y="3333751"/>
            <a:ext cx="575733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Arrow Connector 36"/>
          <p:cNvCxnSpPr/>
          <p:nvPr/>
        </p:nvCxnSpPr>
        <p:spPr>
          <a:xfrm>
            <a:off x="7890934" y="4868333"/>
            <a:ext cx="575733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Arrow Connector 37"/>
          <p:cNvCxnSpPr/>
          <p:nvPr/>
        </p:nvCxnSpPr>
        <p:spPr>
          <a:xfrm>
            <a:off x="7890934" y="4997451"/>
            <a:ext cx="575733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Arrow Connector 38"/>
          <p:cNvCxnSpPr/>
          <p:nvPr/>
        </p:nvCxnSpPr>
        <p:spPr>
          <a:xfrm>
            <a:off x="7893051" y="5105400"/>
            <a:ext cx="575733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Arrow Connector 39"/>
          <p:cNvCxnSpPr/>
          <p:nvPr/>
        </p:nvCxnSpPr>
        <p:spPr>
          <a:xfrm>
            <a:off x="7890934" y="2368551"/>
            <a:ext cx="575733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Arrow Connector 40"/>
          <p:cNvCxnSpPr/>
          <p:nvPr/>
        </p:nvCxnSpPr>
        <p:spPr>
          <a:xfrm>
            <a:off x="7914218" y="3484033"/>
            <a:ext cx="575733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Arrow Connector 41"/>
          <p:cNvCxnSpPr/>
          <p:nvPr/>
        </p:nvCxnSpPr>
        <p:spPr>
          <a:xfrm>
            <a:off x="7914218" y="3716867"/>
            <a:ext cx="575733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421218" y="2053167"/>
            <a:ext cx="7739619" cy="32316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DE" altLang="en-US" sz="2400" b="1" dirty="0" err="1" smtClean="0">
                <a:latin typeface="Arial" panose="020B0604020202020204" pitchFamily="34" charset="0"/>
              </a:rPr>
              <a:t>Graphical</a:t>
            </a:r>
            <a:r>
              <a:rPr lang="de-DE" altLang="en-US" sz="2400" b="1" dirty="0" smtClean="0">
                <a:latin typeface="Arial" panose="020B0604020202020204" pitchFamily="34" charset="0"/>
              </a:rPr>
              <a:t> </a:t>
            </a:r>
            <a:r>
              <a:rPr lang="de-DE" altLang="en-US" sz="2400" b="1" dirty="0" err="1" smtClean="0">
                <a:latin typeface="Arial" panose="020B0604020202020204" pitchFamily="34" charset="0"/>
              </a:rPr>
              <a:t>modeling</a:t>
            </a:r>
            <a:r>
              <a:rPr lang="de-DE" altLang="en-US" sz="2400" b="1" dirty="0" smtClean="0">
                <a:latin typeface="Arial" panose="020B0604020202020204" pitchFamily="34" charset="0"/>
              </a:rPr>
              <a:t> of </a:t>
            </a:r>
            <a:r>
              <a:rPr lang="de-DE" altLang="en-US" sz="2400" b="1" dirty="0" err="1" smtClean="0">
                <a:latin typeface="Arial" panose="020B0604020202020204" pitchFamily="34" charset="0"/>
              </a:rPr>
              <a:t>the</a:t>
            </a:r>
            <a:r>
              <a:rPr lang="de-DE" altLang="en-US" sz="2400" b="1" dirty="0" smtClean="0">
                <a:latin typeface="Arial" panose="020B0604020202020204" pitchFamily="34" charset="0"/>
              </a:rPr>
              <a:t> </a:t>
            </a:r>
            <a:r>
              <a:rPr lang="de-DE" altLang="en-US" sz="2400" b="1" dirty="0" err="1" smtClean="0">
                <a:latin typeface="Arial" panose="020B0604020202020204" pitchFamily="34" charset="0"/>
              </a:rPr>
              <a:t>product</a:t>
            </a:r>
            <a:r>
              <a:rPr lang="de-DE" altLang="en-US" sz="2400" b="1" dirty="0" smtClean="0">
                <a:latin typeface="Arial" panose="020B0604020202020204" pitchFamily="34" charset="0"/>
              </a:rPr>
              <a:t> </a:t>
            </a:r>
            <a:r>
              <a:rPr lang="de-DE" altLang="en-US" sz="2400" b="1" dirty="0" err="1" smtClean="0">
                <a:latin typeface="Arial" panose="020B0604020202020204" pitchFamily="34" charset="0"/>
              </a:rPr>
              <a:t>system</a:t>
            </a:r>
            <a:endParaRPr lang="de-DE" altLang="en-US" sz="2400" b="1" dirty="0" smtClean="0">
              <a:latin typeface="Arial" panose="020B0604020202020204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de-DE" altLang="en-US" sz="2000" b="1" dirty="0" smtClean="0">
                <a:latin typeface="Arial" panose="020B0604020202020204" pitchFamily="34" charset="0"/>
              </a:rPr>
              <a:t>Advantages:</a:t>
            </a:r>
            <a:endParaRPr lang="de-DE" altLang="en-US" sz="2000" b="1" dirty="0">
              <a:latin typeface="Arial" panose="020B0604020202020204" pitchFamily="34" charset="0"/>
            </a:endParaRPr>
          </a:p>
          <a:p>
            <a:pPr lvl="1">
              <a:spcBef>
                <a:spcPct val="0"/>
              </a:spcBef>
              <a:buFontTx/>
              <a:buNone/>
            </a:pPr>
            <a:r>
              <a:rPr lang="de-DE" altLang="en-US" sz="2000" dirty="0" smtClean="0">
                <a:latin typeface="Arial" panose="020B0604020202020204" pitchFamily="34" charset="0"/>
              </a:rPr>
              <a:t>Simple </a:t>
            </a:r>
            <a:r>
              <a:rPr lang="de-DE" altLang="en-US" sz="2000" dirty="0" err="1" smtClean="0">
                <a:latin typeface="Arial" panose="020B0604020202020204" pitchFamily="34" charset="0"/>
              </a:rPr>
              <a:t>and</a:t>
            </a:r>
            <a:r>
              <a:rPr lang="de-DE" altLang="en-US" sz="2000" dirty="0" smtClean="0">
                <a:latin typeface="Arial" panose="020B0604020202020204" pitchFamily="34" charset="0"/>
              </a:rPr>
              <a:t> intuitive </a:t>
            </a:r>
            <a:r>
              <a:rPr lang="de-DE" altLang="en-US" sz="2000" dirty="0" err="1" smtClean="0">
                <a:latin typeface="Arial" panose="020B0604020202020204" pitchFamily="34" charset="0"/>
              </a:rPr>
              <a:t>method</a:t>
            </a:r>
            <a:endParaRPr lang="de-DE" altLang="en-US" sz="2000" dirty="0">
              <a:latin typeface="Arial" panose="020B0604020202020204" pitchFamily="34" charset="0"/>
            </a:endParaRPr>
          </a:p>
          <a:p>
            <a:pPr lvl="1">
              <a:spcBef>
                <a:spcPct val="0"/>
              </a:spcBef>
              <a:buFontTx/>
              <a:buNone/>
            </a:pPr>
            <a:r>
              <a:rPr lang="de-DE" altLang="en-US" sz="2000" dirty="0" err="1" smtClean="0">
                <a:latin typeface="Arial" panose="020B0604020202020204" pitchFamily="34" charset="0"/>
              </a:rPr>
              <a:t>Widely</a:t>
            </a:r>
            <a:r>
              <a:rPr lang="de-DE" altLang="en-US" sz="2000" dirty="0" smtClean="0">
                <a:latin typeface="Arial" panose="020B0604020202020204" pitchFamily="34" charset="0"/>
              </a:rPr>
              <a:t> </a:t>
            </a:r>
            <a:r>
              <a:rPr lang="de-DE" altLang="en-US" sz="2000" dirty="0" err="1" smtClean="0">
                <a:latin typeface="Arial" panose="020B0604020202020204" pitchFamily="34" charset="0"/>
              </a:rPr>
              <a:t>applied</a:t>
            </a:r>
            <a:r>
              <a:rPr lang="de-DE" altLang="en-US" sz="2000" dirty="0" smtClean="0">
                <a:latin typeface="Arial" panose="020B0604020202020204" pitchFamily="34" charset="0"/>
              </a:rPr>
              <a:t>, </a:t>
            </a:r>
            <a:r>
              <a:rPr lang="de-DE" altLang="en-US" sz="2000" dirty="0" err="1" smtClean="0">
                <a:latin typeface="Arial" panose="020B0604020202020204" pitchFamily="34" charset="0"/>
              </a:rPr>
              <a:t>especially</a:t>
            </a:r>
            <a:r>
              <a:rPr lang="de-DE" altLang="en-US" sz="2000" dirty="0" smtClean="0">
                <a:latin typeface="Arial" panose="020B0604020202020204" pitchFamily="34" charset="0"/>
              </a:rPr>
              <a:t> in </a:t>
            </a:r>
            <a:r>
              <a:rPr lang="de-DE" altLang="en-US" sz="2000" dirty="0" err="1" smtClean="0">
                <a:latin typeface="Arial" panose="020B0604020202020204" pitchFamily="34" charset="0"/>
              </a:rPr>
              <a:t>industry</a:t>
            </a:r>
            <a:endParaRPr lang="de-DE" altLang="en-US" sz="2000" dirty="0">
              <a:latin typeface="Arial" panose="020B0604020202020204" pitchFamily="34" charset="0"/>
            </a:endParaRPr>
          </a:p>
          <a:p>
            <a:pPr lvl="1">
              <a:spcBef>
                <a:spcPct val="0"/>
              </a:spcBef>
              <a:buFontTx/>
              <a:buNone/>
            </a:pPr>
            <a:r>
              <a:rPr lang="de-DE" altLang="en-US" sz="2000" dirty="0" err="1" smtClean="0">
                <a:latin typeface="Arial" panose="020B0604020202020204" pitchFamily="34" charset="0"/>
              </a:rPr>
              <a:t>Graphical</a:t>
            </a:r>
            <a:r>
              <a:rPr lang="de-DE" altLang="en-US" sz="2000" dirty="0" smtClean="0">
                <a:latin typeface="Arial" panose="020B0604020202020204" pitchFamily="34" charset="0"/>
              </a:rPr>
              <a:t> </a:t>
            </a:r>
            <a:r>
              <a:rPr lang="de-DE" altLang="en-US" sz="2000" dirty="0" err="1" smtClean="0">
                <a:latin typeface="Arial" panose="020B0604020202020204" pitchFamily="34" charset="0"/>
              </a:rPr>
              <a:t>representation</a:t>
            </a:r>
            <a:r>
              <a:rPr lang="de-DE" altLang="en-US" sz="2000" dirty="0" smtClean="0">
                <a:latin typeface="Arial" panose="020B0604020202020204" pitchFamily="34" charset="0"/>
              </a:rPr>
              <a:t> of </a:t>
            </a:r>
            <a:r>
              <a:rPr lang="de-DE" altLang="en-US" sz="2000" dirty="0" err="1" smtClean="0">
                <a:latin typeface="Arial" panose="020B0604020202020204" pitchFamily="34" charset="0"/>
              </a:rPr>
              <a:t>the</a:t>
            </a:r>
            <a:r>
              <a:rPr lang="de-DE" altLang="en-US" sz="2000" dirty="0" smtClean="0">
                <a:latin typeface="Arial" panose="020B0604020202020204" pitchFamily="34" charset="0"/>
              </a:rPr>
              <a:t> </a:t>
            </a:r>
            <a:r>
              <a:rPr lang="de-DE" altLang="en-US" sz="2000" dirty="0" err="1" smtClean="0">
                <a:latin typeface="Arial" panose="020B0604020202020204" pitchFamily="34" charset="0"/>
              </a:rPr>
              <a:t>product</a:t>
            </a:r>
            <a:r>
              <a:rPr lang="de-DE" altLang="en-US" sz="2000" dirty="0" smtClean="0">
                <a:latin typeface="Arial" panose="020B0604020202020204" pitchFamily="34" charset="0"/>
              </a:rPr>
              <a:t> </a:t>
            </a:r>
            <a:r>
              <a:rPr lang="de-DE" altLang="en-US" sz="2000" dirty="0" err="1" smtClean="0">
                <a:latin typeface="Arial" panose="020B0604020202020204" pitchFamily="34" charset="0"/>
              </a:rPr>
              <a:t>system</a:t>
            </a:r>
            <a:endParaRPr lang="de-DE" altLang="en-US" sz="2000" dirty="0">
              <a:latin typeface="Arial" panose="020B0604020202020204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de-DE" altLang="en-US" sz="2000" b="1" dirty="0" err="1" smtClean="0">
                <a:latin typeface="Arial" panose="020B0604020202020204" pitchFamily="34" charset="0"/>
              </a:rPr>
              <a:t>Disadvantages</a:t>
            </a:r>
            <a:r>
              <a:rPr lang="de-DE" altLang="en-US" sz="2000" b="1" dirty="0" smtClean="0">
                <a:latin typeface="Arial" panose="020B0604020202020204" pitchFamily="34" charset="0"/>
              </a:rPr>
              <a:t>:</a:t>
            </a:r>
            <a:endParaRPr lang="de-DE" altLang="en-US" sz="2000" b="1" dirty="0">
              <a:latin typeface="Arial" panose="020B0604020202020204" pitchFamily="34" charset="0"/>
            </a:endParaRPr>
          </a:p>
          <a:p>
            <a:pPr lvl="1">
              <a:spcBef>
                <a:spcPct val="0"/>
              </a:spcBef>
              <a:buFontTx/>
              <a:buNone/>
            </a:pPr>
            <a:r>
              <a:rPr lang="de-DE" altLang="en-US" sz="2000" dirty="0" err="1" smtClean="0">
                <a:latin typeface="Arial" panose="020B0604020202020204" pitchFamily="34" charset="0"/>
              </a:rPr>
              <a:t>Where</a:t>
            </a:r>
            <a:r>
              <a:rPr lang="de-DE" altLang="en-US" sz="2000" dirty="0" smtClean="0">
                <a:latin typeface="Arial" panose="020B0604020202020204" pitchFamily="34" charset="0"/>
              </a:rPr>
              <a:t> </a:t>
            </a:r>
            <a:r>
              <a:rPr lang="de-DE" altLang="en-US" sz="2000" dirty="0" err="1" smtClean="0">
                <a:latin typeface="Arial" panose="020B0604020202020204" pitchFamily="34" charset="0"/>
              </a:rPr>
              <a:t>to</a:t>
            </a:r>
            <a:r>
              <a:rPr lang="de-DE" altLang="en-US" sz="2000" dirty="0" smtClean="0">
                <a:latin typeface="Arial" panose="020B0604020202020204" pitchFamily="34" charset="0"/>
              </a:rPr>
              <a:t> </a:t>
            </a:r>
            <a:r>
              <a:rPr lang="de-DE" altLang="en-US" sz="2000" dirty="0" err="1" smtClean="0">
                <a:latin typeface="Arial" panose="020B0604020202020204" pitchFamily="34" charset="0"/>
              </a:rPr>
              <a:t>stop</a:t>
            </a:r>
            <a:r>
              <a:rPr lang="de-DE" altLang="en-US" sz="2000" dirty="0" smtClean="0">
                <a:latin typeface="Arial" panose="020B0604020202020204" pitchFamily="34" charset="0"/>
              </a:rPr>
              <a:t>? </a:t>
            </a:r>
            <a:r>
              <a:rPr lang="de-DE" altLang="en-US" sz="2000" dirty="0">
                <a:latin typeface="Arial" panose="020B0604020202020204" pitchFamily="34" charset="0"/>
              </a:rPr>
              <a:t>(Cut-off)</a:t>
            </a:r>
          </a:p>
          <a:p>
            <a:pPr lvl="1">
              <a:spcBef>
                <a:spcPct val="0"/>
              </a:spcBef>
              <a:buFontTx/>
              <a:buNone/>
            </a:pPr>
            <a:r>
              <a:rPr lang="de-DE" altLang="en-US" sz="2000" dirty="0" err="1" smtClean="0">
                <a:latin typeface="Arial" panose="020B0604020202020204" pitchFamily="34" charset="0"/>
              </a:rPr>
              <a:t>Messy</a:t>
            </a:r>
            <a:r>
              <a:rPr lang="de-DE" altLang="en-US" sz="2000" dirty="0" smtClean="0">
                <a:latin typeface="Arial" panose="020B0604020202020204" pitchFamily="34" charset="0"/>
              </a:rPr>
              <a:t> after </a:t>
            </a:r>
            <a:r>
              <a:rPr lang="de-DE" altLang="en-US" sz="2000" dirty="0" err="1" smtClean="0">
                <a:latin typeface="Arial" panose="020B0604020202020204" pitchFamily="34" charset="0"/>
              </a:rPr>
              <a:t>several</a:t>
            </a:r>
            <a:r>
              <a:rPr lang="de-DE" altLang="en-US" sz="2000" dirty="0" smtClean="0">
                <a:latin typeface="Arial" panose="020B0604020202020204" pitchFamily="34" charset="0"/>
              </a:rPr>
              <a:t> </a:t>
            </a:r>
            <a:r>
              <a:rPr lang="de-DE" altLang="en-US" sz="2000" dirty="0" err="1" smtClean="0">
                <a:latin typeface="Arial" panose="020B0604020202020204" pitchFamily="34" charset="0"/>
              </a:rPr>
              <a:t>steps</a:t>
            </a:r>
            <a:r>
              <a:rPr lang="de-DE" altLang="en-US" sz="2000" dirty="0" smtClean="0">
                <a:latin typeface="Arial" panose="020B0604020202020204" pitchFamily="34" charset="0"/>
              </a:rPr>
              <a:t> </a:t>
            </a:r>
            <a:r>
              <a:rPr lang="de-DE" altLang="en-US" sz="2000" dirty="0" err="1" smtClean="0">
                <a:latin typeface="Arial" panose="020B0604020202020204" pitchFamily="34" charset="0"/>
              </a:rPr>
              <a:t>already</a:t>
            </a:r>
            <a:endParaRPr lang="de-DE" altLang="en-US" sz="2000" dirty="0">
              <a:latin typeface="Arial" panose="020B0604020202020204" pitchFamily="34" charset="0"/>
            </a:endParaRPr>
          </a:p>
          <a:p>
            <a:pPr lvl="1">
              <a:spcBef>
                <a:spcPct val="0"/>
              </a:spcBef>
              <a:buFontTx/>
              <a:buNone/>
            </a:pPr>
            <a:r>
              <a:rPr lang="de-DE" altLang="en-US" sz="2000" dirty="0" err="1" smtClean="0">
                <a:latin typeface="Arial" panose="020B0604020202020204" pitchFamily="34" charset="0"/>
              </a:rPr>
              <a:t>Bulky</a:t>
            </a:r>
            <a:r>
              <a:rPr lang="de-DE" altLang="en-US" sz="2000" dirty="0" smtClean="0">
                <a:latin typeface="Arial" panose="020B0604020202020204" pitchFamily="34" charset="0"/>
              </a:rPr>
              <a:t> </a:t>
            </a:r>
            <a:r>
              <a:rPr lang="de-DE" altLang="en-US" sz="2000" dirty="0" err="1" smtClean="0">
                <a:latin typeface="Arial" panose="020B0604020202020204" pitchFamily="34" charset="0"/>
              </a:rPr>
              <a:t>if</a:t>
            </a:r>
            <a:r>
              <a:rPr lang="de-DE" altLang="en-US" sz="2000" dirty="0" smtClean="0">
                <a:latin typeface="Arial" panose="020B0604020202020204" pitchFamily="34" charset="0"/>
              </a:rPr>
              <a:t> </a:t>
            </a:r>
            <a:r>
              <a:rPr lang="de-DE" altLang="en-US" sz="2000" dirty="0" err="1" smtClean="0">
                <a:latin typeface="Arial" panose="020B0604020202020204" pitchFamily="34" charset="0"/>
              </a:rPr>
              <a:t>many</a:t>
            </a:r>
            <a:r>
              <a:rPr lang="de-DE" altLang="en-US" sz="2000" dirty="0" smtClean="0">
                <a:latin typeface="Arial" panose="020B0604020202020204" pitchFamily="34" charset="0"/>
              </a:rPr>
              <a:t> </a:t>
            </a:r>
            <a:r>
              <a:rPr lang="de-DE" altLang="en-US" sz="2000" dirty="0" err="1" smtClean="0">
                <a:latin typeface="Arial" panose="020B0604020202020204" pitchFamily="34" charset="0"/>
              </a:rPr>
              <a:t>processes</a:t>
            </a:r>
            <a:r>
              <a:rPr lang="de-DE" altLang="en-US" sz="2000" dirty="0" smtClean="0">
                <a:latin typeface="Arial" panose="020B0604020202020204" pitchFamily="34" charset="0"/>
              </a:rPr>
              <a:t> </a:t>
            </a:r>
            <a:r>
              <a:rPr lang="de-DE" altLang="en-US" sz="2000" dirty="0" err="1" smtClean="0">
                <a:latin typeface="Arial" panose="020B0604020202020204" pitchFamily="34" charset="0"/>
              </a:rPr>
              <a:t>are</a:t>
            </a:r>
            <a:r>
              <a:rPr lang="de-DE" altLang="en-US" sz="2000" dirty="0" smtClean="0">
                <a:latin typeface="Arial" panose="020B0604020202020204" pitchFamily="34" charset="0"/>
              </a:rPr>
              <a:t> </a:t>
            </a:r>
            <a:r>
              <a:rPr lang="de-DE" altLang="en-US" sz="2000" dirty="0" err="1" smtClean="0">
                <a:latin typeface="Arial" panose="020B0604020202020204" pitchFamily="34" charset="0"/>
              </a:rPr>
              <a:t>involved</a:t>
            </a:r>
            <a:endParaRPr lang="de-DE" altLang="en-US" sz="2000" dirty="0">
              <a:latin typeface="Arial" panose="020B0604020202020204" pitchFamily="34" charset="0"/>
            </a:endParaRPr>
          </a:p>
          <a:p>
            <a:pPr lvl="1">
              <a:spcBef>
                <a:spcPct val="0"/>
              </a:spcBef>
              <a:buFontTx/>
              <a:buNone/>
            </a:pPr>
            <a:r>
              <a:rPr lang="de-DE" altLang="en-US" sz="2000" dirty="0" err="1" smtClean="0">
                <a:latin typeface="Arial" panose="020B0604020202020204" pitchFamily="34" charset="0"/>
              </a:rPr>
              <a:t>Many</a:t>
            </a:r>
            <a:r>
              <a:rPr lang="de-DE" altLang="en-US" sz="2000" dirty="0" smtClean="0">
                <a:latin typeface="Arial" panose="020B0604020202020204" pitchFamily="34" charset="0"/>
              </a:rPr>
              <a:t> </a:t>
            </a:r>
            <a:r>
              <a:rPr lang="de-DE" altLang="en-US" sz="2000" dirty="0" err="1" smtClean="0">
                <a:latin typeface="Arial" panose="020B0604020202020204" pitchFamily="34" charset="0"/>
              </a:rPr>
              <a:t>processes</a:t>
            </a:r>
            <a:r>
              <a:rPr lang="de-DE" altLang="en-US" sz="2000" dirty="0" smtClean="0">
                <a:latin typeface="Arial" panose="020B0604020202020204" pitchFamily="34" charset="0"/>
              </a:rPr>
              <a:t> </a:t>
            </a:r>
            <a:r>
              <a:rPr lang="de-DE" altLang="en-US" sz="2000" dirty="0" err="1" smtClean="0">
                <a:latin typeface="Arial" panose="020B0604020202020204" pitchFamily="34" charset="0"/>
              </a:rPr>
              <a:t>apear</a:t>
            </a:r>
            <a:r>
              <a:rPr lang="de-DE" altLang="en-US" sz="2000" dirty="0" smtClean="0">
                <a:latin typeface="Arial" panose="020B0604020202020204" pitchFamily="34" charset="0"/>
              </a:rPr>
              <a:t> </a:t>
            </a:r>
            <a:r>
              <a:rPr lang="de-DE" altLang="en-US" sz="2000" dirty="0" err="1" smtClean="0">
                <a:latin typeface="Arial" panose="020B0604020202020204" pitchFamily="34" charset="0"/>
              </a:rPr>
              <a:t>over</a:t>
            </a:r>
            <a:r>
              <a:rPr lang="de-DE" altLang="en-US" sz="2000" dirty="0" smtClean="0">
                <a:latin typeface="Arial" panose="020B0604020202020204" pitchFamily="34" charset="0"/>
              </a:rPr>
              <a:t> </a:t>
            </a:r>
            <a:r>
              <a:rPr lang="de-DE" altLang="en-US" sz="2000" dirty="0" err="1" smtClean="0">
                <a:latin typeface="Arial" panose="020B0604020202020204" pitchFamily="34" charset="0"/>
              </a:rPr>
              <a:t>and</a:t>
            </a:r>
            <a:r>
              <a:rPr lang="de-DE" altLang="en-US" sz="2000" dirty="0" smtClean="0">
                <a:latin typeface="Arial" panose="020B0604020202020204" pitchFamily="34" charset="0"/>
              </a:rPr>
              <a:t> </a:t>
            </a:r>
            <a:r>
              <a:rPr lang="de-DE" altLang="en-US" sz="2000" dirty="0" err="1" smtClean="0">
                <a:latin typeface="Arial" panose="020B0604020202020204" pitchFamily="34" charset="0"/>
              </a:rPr>
              <a:t>over</a:t>
            </a:r>
            <a:r>
              <a:rPr lang="de-DE" altLang="en-US" sz="2000" dirty="0" smtClean="0">
                <a:latin typeface="Arial" panose="020B0604020202020204" pitchFamily="34" charset="0"/>
              </a:rPr>
              <a:t> </a:t>
            </a:r>
            <a:r>
              <a:rPr lang="de-DE" altLang="en-US" sz="2000" dirty="0" err="1" smtClean="0">
                <a:latin typeface="Arial" panose="020B0604020202020204" pitchFamily="34" charset="0"/>
              </a:rPr>
              <a:t>again</a:t>
            </a:r>
            <a:r>
              <a:rPr lang="de-DE" altLang="en-US" sz="2000" dirty="0" smtClean="0">
                <a:latin typeface="Arial" panose="020B0604020202020204" pitchFamily="34" charset="0"/>
              </a:rPr>
              <a:t> (</a:t>
            </a:r>
            <a:r>
              <a:rPr lang="de-DE" altLang="en-US" sz="2000" dirty="0" err="1" smtClean="0">
                <a:latin typeface="Arial" panose="020B0604020202020204" pitchFamily="34" charset="0"/>
              </a:rPr>
              <a:t>electricity</a:t>
            </a:r>
            <a:r>
              <a:rPr lang="de-DE" altLang="en-US" sz="2000" dirty="0" smtClean="0">
                <a:latin typeface="Arial" panose="020B0604020202020204" pitchFamily="34" charset="0"/>
              </a:rPr>
              <a:t> </a:t>
            </a:r>
            <a:r>
              <a:rPr lang="de-DE" altLang="en-US" sz="2000" dirty="0" err="1" smtClean="0">
                <a:latin typeface="Arial" panose="020B0604020202020204" pitchFamily="34" charset="0"/>
              </a:rPr>
              <a:t>supply</a:t>
            </a:r>
            <a:r>
              <a:rPr lang="de-DE" altLang="en-US" sz="2000" dirty="0" smtClean="0">
                <a:latin typeface="Arial" panose="020B0604020202020204" pitchFamily="34" charset="0"/>
              </a:rPr>
              <a:t>)</a:t>
            </a:r>
            <a:endParaRPr lang="de-DE" altLang="en-US" sz="2000" dirty="0">
              <a:latin typeface="Arial" panose="020B0604020202020204" pitchFamily="34" charset="0"/>
            </a:endParaRPr>
          </a:p>
        </p:txBody>
      </p:sp>
      <p:cxnSp>
        <p:nvCxnSpPr>
          <p:cNvPr id="45" name="Straight Arrow Connector 44"/>
          <p:cNvCxnSpPr/>
          <p:nvPr/>
        </p:nvCxnSpPr>
        <p:spPr>
          <a:xfrm>
            <a:off x="7914218" y="3907367"/>
            <a:ext cx="575733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 Box 7"/>
          <p:cNvSpPr txBox="1">
            <a:spLocks noChangeArrowheads="1"/>
          </p:cNvSpPr>
          <p:nvPr/>
        </p:nvSpPr>
        <p:spPr bwMode="auto">
          <a:xfrm>
            <a:off x="1431583" y="118593"/>
            <a:ext cx="10314940" cy="3808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buClrTx/>
              <a:buFontTx/>
              <a:buNone/>
            </a:pPr>
            <a:r>
              <a:rPr lang="en-GB" altLang="en-US" sz="2666" b="1" dirty="0" smtClean="0"/>
              <a:t>Building the product system </a:t>
            </a:r>
            <a:r>
              <a:rPr lang="en-GB" altLang="en-US" sz="2666" b="1" dirty="0"/>
              <a:t>by </a:t>
            </a:r>
            <a:r>
              <a:rPr lang="en-GB" altLang="en-US" sz="2666" b="1" dirty="0" smtClean="0"/>
              <a:t>hand: Why </a:t>
            </a:r>
            <a:r>
              <a:rPr lang="en-GB" altLang="en-US" sz="2666" b="1" dirty="0"/>
              <a:t>and why </a:t>
            </a:r>
            <a:r>
              <a:rPr lang="en-GB" altLang="en-US" sz="2666" b="1" dirty="0" smtClean="0"/>
              <a:t>not do it?</a:t>
            </a:r>
            <a:endParaRPr lang="en-GB" altLang="en-US" sz="2666" b="1" dirty="0"/>
          </a:p>
        </p:txBody>
      </p:sp>
      <p:pic>
        <p:nvPicPr>
          <p:cNvPr id="43" name="Picture 9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06157" y="5990965"/>
            <a:ext cx="836878" cy="8368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097656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23149819"/>
              </p:ext>
            </p:extLst>
          </p:nvPr>
        </p:nvGraphicFramePr>
        <p:xfrm>
          <a:off x="239349" y="740701"/>
          <a:ext cx="6912768" cy="499255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152128"/>
                <a:gridCol w="1152128"/>
                <a:gridCol w="1152128"/>
                <a:gridCol w="1152128"/>
                <a:gridCol w="1152128"/>
                <a:gridCol w="1152128"/>
              </a:tblGrid>
              <a:tr h="1909903">
                <a:tc>
                  <a:txBody>
                    <a:bodyPr/>
                    <a:lstStyle/>
                    <a:p>
                      <a:pPr algn="l" fontAlgn="b"/>
                      <a:endParaRPr lang="en-US" sz="1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2700" marR="12700" marT="12700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900" b="1" u="none" strike="noStrike" dirty="0" smtClean="0">
                          <a:effectLst/>
                        </a:rPr>
                        <a:t>Object</a:t>
                      </a:r>
                      <a:endParaRPr lang="en-US" sz="1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2700" marR="12700" marT="1270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900" b="1" u="none" strike="noStrike" dirty="0" smtClean="0">
                          <a:effectLst/>
                        </a:rPr>
                        <a:t>Unit</a:t>
                      </a:r>
                      <a:endParaRPr lang="en-US" sz="1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2700" marR="12700" marT="1270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900" b="1" u="none" strike="noStrike" dirty="0" smtClean="0">
                          <a:effectLst/>
                        </a:rPr>
                        <a:t>Steel production (1</a:t>
                      </a:r>
                      <a:r>
                        <a:rPr lang="en-US" sz="1900" b="1" u="none" strike="noStrike" baseline="0" dirty="0" smtClean="0">
                          <a:effectLst/>
                        </a:rPr>
                        <a:t> ton of steel</a:t>
                      </a:r>
                      <a:r>
                        <a:rPr lang="en-US" sz="1900" b="1" u="none" strike="noStrike" dirty="0" smtClean="0">
                          <a:effectLst/>
                        </a:rPr>
                        <a:t>)</a:t>
                      </a:r>
                      <a:endParaRPr lang="en-US" sz="1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2700" marR="12700" marT="12700" marB="0" vert="vert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900" b="1" u="none" strike="noStrike" dirty="0" smtClean="0">
                          <a:effectLst/>
                        </a:rPr>
                        <a:t>Electricity</a:t>
                      </a:r>
                      <a:r>
                        <a:rPr lang="en-US" sz="1900" b="1" u="none" strike="noStrike" baseline="0" dirty="0" smtClean="0">
                          <a:effectLst/>
                        </a:rPr>
                        <a:t> generation </a:t>
                      </a:r>
                      <a:r>
                        <a:rPr lang="en-US" sz="1900" b="1" u="none" strike="noStrike" dirty="0" smtClean="0">
                          <a:effectLst/>
                        </a:rPr>
                        <a:t>(1 kWh of</a:t>
                      </a:r>
                      <a:r>
                        <a:rPr lang="en-US" sz="1900" b="1" u="none" strike="noStrike" baseline="0" dirty="0" smtClean="0">
                          <a:effectLst/>
                        </a:rPr>
                        <a:t> electricity</a:t>
                      </a:r>
                      <a:r>
                        <a:rPr lang="en-US" sz="1900" b="1" u="none" strike="noStrike" dirty="0" smtClean="0">
                          <a:effectLst/>
                        </a:rPr>
                        <a:t>)</a:t>
                      </a:r>
                      <a:endParaRPr lang="en-US" sz="1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2700" marR="12700" marT="12700" marB="0" vert="vert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900" b="1" u="none" strike="noStrike" dirty="0" smtClean="0">
                          <a:effectLst/>
                        </a:rPr>
                        <a:t>Coke</a:t>
                      </a:r>
                      <a:r>
                        <a:rPr lang="en-US" sz="1900" b="1" u="none" strike="noStrike" baseline="0" dirty="0" smtClean="0">
                          <a:effectLst/>
                        </a:rPr>
                        <a:t> production</a:t>
                      </a:r>
                      <a:r>
                        <a:rPr lang="en-US" sz="1900" b="1" u="none" strike="noStrike" dirty="0" smtClean="0">
                          <a:effectLst/>
                        </a:rPr>
                        <a:t>   (1</a:t>
                      </a:r>
                      <a:r>
                        <a:rPr lang="en-US" sz="1900" b="1" u="none" strike="noStrike" baseline="0" dirty="0" smtClean="0">
                          <a:effectLst/>
                        </a:rPr>
                        <a:t> kg Coke)</a:t>
                      </a:r>
                      <a:endParaRPr lang="en-US" sz="1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2700" marR="12700" marT="12700" marB="0" vert="vert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335071"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en-US" sz="1900" b="1" u="none" strike="noStrike" dirty="0" smtClean="0">
                          <a:effectLst/>
                        </a:rPr>
                        <a:t>Resources</a:t>
                      </a:r>
                      <a:endParaRPr lang="en-US" sz="1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2700" marR="12700" marT="12700" marB="0" vert="vert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9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Ore</a:t>
                      </a:r>
                      <a:endParaRPr lang="en-US" sz="1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2700" marR="12700" marT="12700" marB="0" anchor="b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900" u="none" strike="noStrike" dirty="0">
                          <a:effectLst/>
                        </a:rPr>
                        <a:t>t</a:t>
                      </a:r>
                      <a:endParaRPr lang="en-US" sz="1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2700" marR="12700" marT="12700" marB="0" anchor="b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900" u="none" strike="noStrike" dirty="0">
                          <a:effectLst/>
                        </a:rPr>
                        <a:t>1.5</a:t>
                      </a:r>
                      <a:endParaRPr lang="en-US" sz="1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2700" marR="12700" marT="12700" marB="0" anchor="b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900" u="none" strike="noStrike">
                          <a:effectLst/>
                        </a:rPr>
                        <a:t>0</a:t>
                      </a:r>
                      <a:endParaRPr lang="en-US" sz="1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2700" marR="12700" marT="12700" marB="0" anchor="b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900" u="none" strike="noStrike" dirty="0">
                          <a:effectLst/>
                        </a:rPr>
                        <a:t>0</a:t>
                      </a:r>
                      <a:endParaRPr lang="en-US" sz="1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2700" marR="12700" marT="12700" marB="0" anchor="b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402084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900" u="none" strike="noStrike" dirty="0">
                          <a:effectLst/>
                        </a:rPr>
                        <a:t>O</a:t>
                      </a:r>
                      <a:r>
                        <a:rPr lang="en-US" sz="1900" u="none" strike="noStrike" baseline="-25000" dirty="0">
                          <a:effectLst/>
                        </a:rPr>
                        <a:t>2</a:t>
                      </a:r>
                      <a:endParaRPr lang="en-US" sz="1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2700" marR="12700" marT="12700" marB="0" anchor="b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900" u="none" strike="noStrike" dirty="0">
                          <a:effectLst/>
                        </a:rPr>
                        <a:t>kg</a:t>
                      </a:r>
                      <a:endParaRPr lang="en-US" sz="1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2700" marR="12700" marT="12700" marB="0" anchor="b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900" u="none" strike="noStrike" dirty="0">
                          <a:effectLst/>
                        </a:rPr>
                        <a:t>260</a:t>
                      </a:r>
                      <a:endParaRPr lang="en-US" sz="1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2700" marR="12700" marT="12700" marB="0" anchor="b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900" u="none" strike="noStrike" dirty="0">
                          <a:effectLst/>
                        </a:rPr>
                        <a:t>0.85</a:t>
                      </a:r>
                      <a:endParaRPr lang="en-US" sz="1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2700" marR="12700" marT="12700" marB="0" anchor="b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900" u="none" strike="noStrike" dirty="0">
                          <a:effectLst/>
                        </a:rPr>
                        <a:t>0.18</a:t>
                      </a:r>
                      <a:endParaRPr lang="en-US" sz="1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2700" marR="12700" marT="12700" marB="0" anchor="b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33507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900" u="none" strike="noStrike" dirty="0" smtClean="0">
                          <a:effectLst/>
                        </a:rPr>
                        <a:t>Coal</a:t>
                      </a:r>
                      <a:endParaRPr lang="en-US" sz="1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2700" marR="12700" marT="12700" marB="0" anchor="b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900" u="none" strike="noStrike" dirty="0">
                          <a:effectLst/>
                        </a:rPr>
                        <a:t>t</a:t>
                      </a:r>
                      <a:endParaRPr lang="en-US" sz="1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2700" marR="12700" marT="12700" marB="0" anchor="b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900" u="none" strike="noStrike" dirty="0">
                          <a:effectLst/>
                        </a:rPr>
                        <a:t>0</a:t>
                      </a:r>
                      <a:endParaRPr lang="en-US" sz="1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2700" marR="12700" marT="12700" marB="0" anchor="b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900" u="none" strike="noStrike" dirty="0">
                          <a:effectLst/>
                        </a:rPr>
                        <a:t>0.00035</a:t>
                      </a:r>
                      <a:endParaRPr lang="en-US" sz="1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2700" marR="12700" marT="12700" marB="0" anchor="b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900" u="none" strike="noStrike" dirty="0">
                          <a:effectLst/>
                        </a:rPr>
                        <a:t>1.34</a:t>
                      </a:r>
                      <a:endParaRPr lang="en-US" sz="1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2700" marR="12700" marT="12700" marB="0" anchor="b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33507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900" u="none" strike="noStrike" dirty="0" smtClean="0">
                          <a:effectLst/>
                        </a:rPr>
                        <a:t>Limestone</a:t>
                      </a:r>
                      <a:endParaRPr lang="en-US" sz="1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2700" marR="12700" marT="12700" marB="0" anchor="b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900" u="none" strike="noStrike">
                          <a:effectLst/>
                        </a:rPr>
                        <a:t>kg</a:t>
                      </a:r>
                      <a:endParaRPr lang="en-US" sz="1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2700" marR="12700" marT="12700" marB="0" anchor="b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900" u="none" strike="noStrike">
                          <a:effectLst/>
                        </a:rPr>
                        <a:t>400</a:t>
                      </a:r>
                      <a:endParaRPr lang="en-US" sz="1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2700" marR="12700" marT="12700" marB="0" anchor="b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900" u="none" strike="noStrike" dirty="0">
                          <a:effectLst/>
                        </a:rPr>
                        <a:t>0.03</a:t>
                      </a:r>
                      <a:endParaRPr lang="en-US" sz="1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2700" marR="12700" marT="12700" marB="0" anchor="b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900" u="none" strike="noStrike" dirty="0">
                          <a:effectLst/>
                        </a:rPr>
                        <a:t>0</a:t>
                      </a:r>
                      <a:endParaRPr lang="en-US" sz="1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2700" marR="12700" marT="12700" marB="0" anchor="b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335071">
                <a:tc rowSpan="3">
                  <a:txBody>
                    <a:bodyPr/>
                    <a:lstStyle/>
                    <a:p>
                      <a:pPr algn="ctr" fontAlgn="b"/>
                      <a:r>
                        <a:rPr lang="en-US" sz="1900" b="1" u="none" strike="noStrike" dirty="0" smtClean="0">
                          <a:effectLst/>
                        </a:rPr>
                        <a:t>Products</a:t>
                      </a:r>
                      <a:endParaRPr lang="en-US" sz="1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2700" marR="12700" marT="12700" marB="0" vert="vert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900" u="none" strike="noStrike" dirty="0" smtClean="0">
                          <a:effectLst/>
                        </a:rPr>
                        <a:t>Steel</a:t>
                      </a:r>
                      <a:endParaRPr lang="en-US" sz="1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2700" marR="12700" marT="12700" marB="0" anchor="b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900" u="none" strike="noStrike" dirty="0">
                          <a:effectLst/>
                        </a:rPr>
                        <a:t>t</a:t>
                      </a:r>
                      <a:endParaRPr lang="en-US" sz="1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2700" marR="12700" marT="12700" marB="0" anchor="b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900" u="none" strike="noStrike" dirty="0">
                          <a:effectLst/>
                        </a:rPr>
                        <a:t>0</a:t>
                      </a:r>
                      <a:endParaRPr lang="en-US" sz="1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2700" marR="12700" marT="12700" marB="0" anchor="b"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900" u="none" strike="noStrike" dirty="0">
                          <a:effectLst/>
                        </a:rPr>
                        <a:t>0</a:t>
                      </a:r>
                      <a:endParaRPr lang="en-US" sz="1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2700" marR="12700" marT="12700" marB="0" anchor="b"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900" u="none" strike="noStrike" dirty="0">
                          <a:effectLst/>
                        </a:rPr>
                        <a:t>0</a:t>
                      </a:r>
                      <a:endParaRPr lang="en-US" sz="1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2700" marR="12700" marT="12700" marB="0" anchor="b">
                    <a:solidFill>
                      <a:schemeClr val="accent3">
                        <a:lumMod val="75000"/>
                      </a:schemeClr>
                    </a:solidFill>
                  </a:tcPr>
                </a:tc>
              </a:tr>
              <a:tr h="33507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9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Electricity</a:t>
                      </a:r>
                      <a:endParaRPr lang="en-US" sz="1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2700" marR="12700" marT="12700" marB="0" anchor="b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900" u="none" strike="noStrike">
                          <a:effectLst/>
                        </a:rPr>
                        <a:t>kWh</a:t>
                      </a:r>
                      <a:endParaRPr lang="en-US" sz="1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2700" marR="12700" marT="12700" marB="0" anchor="b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900" u="none" strike="noStrike">
                          <a:effectLst/>
                        </a:rPr>
                        <a:t>1800</a:t>
                      </a:r>
                      <a:endParaRPr lang="en-US" sz="1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2700" marR="12700" marT="12700" marB="0" anchor="b"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900" u="none" strike="noStrike" dirty="0">
                          <a:effectLst/>
                        </a:rPr>
                        <a:t>0.15</a:t>
                      </a:r>
                      <a:endParaRPr lang="en-US" sz="1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2700" marR="12700" marT="12700" marB="0" anchor="b"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900" u="none" strike="noStrike" dirty="0">
                          <a:effectLst/>
                        </a:rPr>
                        <a:t>0.1</a:t>
                      </a:r>
                      <a:endParaRPr lang="en-US" sz="1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2700" marR="12700" marT="12700" marB="0" anchor="b">
                    <a:solidFill>
                      <a:schemeClr val="accent3">
                        <a:lumMod val="75000"/>
                      </a:schemeClr>
                    </a:solidFill>
                  </a:tcPr>
                </a:tc>
              </a:tr>
              <a:tr h="33507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9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Coke</a:t>
                      </a:r>
                      <a:endParaRPr lang="en-US" sz="1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2700" marR="12700" marT="12700" marB="0" anchor="b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900" u="none" strike="noStrike">
                          <a:effectLst/>
                        </a:rPr>
                        <a:t>kg</a:t>
                      </a:r>
                      <a:endParaRPr lang="en-US" sz="1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2700" marR="12700" marT="12700" marB="0" anchor="b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900" u="none" strike="noStrike" dirty="0">
                          <a:effectLst/>
                        </a:rPr>
                        <a:t>945</a:t>
                      </a:r>
                      <a:endParaRPr lang="en-US" sz="1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2700" marR="12700" marT="12700" marB="0" anchor="b"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900" u="none" strike="noStrike" dirty="0">
                          <a:effectLst/>
                        </a:rPr>
                        <a:t>0</a:t>
                      </a:r>
                      <a:endParaRPr lang="en-US" sz="1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2700" marR="12700" marT="12700" marB="0" anchor="b"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900" u="none" strike="noStrike" dirty="0">
                          <a:effectLst/>
                        </a:rPr>
                        <a:t>0</a:t>
                      </a:r>
                      <a:endParaRPr lang="en-US" sz="1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2700" marR="12700" marT="12700" marB="0" anchor="b">
                    <a:solidFill>
                      <a:schemeClr val="accent3">
                        <a:lumMod val="75000"/>
                      </a:schemeClr>
                    </a:solidFill>
                  </a:tcPr>
                </a:tc>
              </a:tr>
              <a:tr h="335071">
                <a:tc rowSpan="2">
                  <a:txBody>
                    <a:bodyPr/>
                    <a:lstStyle/>
                    <a:p>
                      <a:pPr algn="ctr" fontAlgn="b"/>
                      <a:r>
                        <a:rPr lang="en-US" sz="1900" b="1" u="none" strike="noStrike" dirty="0">
                          <a:effectLst/>
                        </a:rPr>
                        <a:t>Ems.</a:t>
                      </a:r>
                      <a:endParaRPr lang="en-US" sz="1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2700" marR="12700" marT="12700" marB="0" vert="vert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900" u="none" strike="noStrike" dirty="0">
                          <a:effectLst/>
                        </a:rPr>
                        <a:t>CO</a:t>
                      </a:r>
                      <a:r>
                        <a:rPr lang="en-US" sz="1900" u="none" strike="noStrike" baseline="-25000" dirty="0">
                          <a:effectLst/>
                        </a:rPr>
                        <a:t>2</a:t>
                      </a:r>
                      <a:endParaRPr lang="en-US" sz="1900" b="0" i="0" u="none" strike="noStrike" baseline="-250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2700" marR="12700" marT="12700" marB="0" anchor="b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900" u="none" strike="noStrike">
                          <a:effectLst/>
                        </a:rPr>
                        <a:t>t</a:t>
                      </a:r>
                      <a:endParaRPr lang="en-US" sz="1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2700" marR="12700" marT="12700" marB="0" anchor="b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900" u="none" strike="noStrike" dirty="0">
                          <a:effectLst/>
                        </a:rPr>
                        <a:t>2.8</a:t>
                      </a:r>
                      <a:endParaRPr lang="en-US" sz="1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2700" marR="12700" marT="12700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900" u="none" strike="noStrike" dirty="0">
                          <a:effectLst/>
                        </a:rPr>
                        <a:t>0.0012</a:t>
                      </a:r>
                      <a:endParaRPr lang="en-US" sz="1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2700" marR="12700" marT="12700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900" u="none" strike="noStrike">
                          <a:effectLst/>
                        </a:rPr>
                        <a:t>0.23</a:t>
                      </a:r>
                      <a:endParaRPr lang="en-US" sz="1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2700" marR="12700" marT="12700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33507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900" u="none" strike="noStrike" dirty="0" smtClean="0">
                          <a:effectLst/>
                        </a:rPr>
                        <a:t>Slag</a:t>
                      </a:r>
                      <a:endParaRPr lang="en-US" sz="1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2700" marR="12700" marT="12700" marB="0" anchor="b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900" u="none" strike="noStrike" dirty="0">
                          <a:effectLst/>
                        </a:rPr>
                        <a:t>kg</a:t>
                      </a:r>
                      <a:endParaRPr lang="en-US" sz="1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2700" marR="12700" marT="12700" marB="0" anchor="b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900" u="none" strike="noStrike" dirty="0">
                          <a:effectLst/>
                        </a:rPr>
                        <a:t>300</a:t>
                      </a:r>
                      <a:endParaRPr lang="en-US" sz="1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2700" marR="12700" marT="12700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900" u="none" strike="noStrike" dirty="0">
                          <a:effectLst/>
                        </a:rPr>
                        <a:t>0.00004</a:t>
                      </a:r>
                      <a:endParaRPr lang="en-US" sz="1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2700" marR="12700" marT="12700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900" u="none" strike="noStrike" dirty="0">
                          <a:effectLst/>
                        </a:rPr>
                        <a:t>0.07</a:t>
                      </a:r>
                      <a:endParaRPr lang="en-US" sz="1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2700" marR="12700" marT="12700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3" name="Rectangle 2"/>
          <p:cNvSpPr/>
          <p:nvPr/>
        </p:nvSpPr>
        <p:spPr>
          <a:xfrm>
            <a:off x="8375652" y="2218267"/>
            <a:ext cx="2112433" cy="833967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de-DE" sz="2400" dirty="0" smtClean="0"/>
              <a:t>Resources </a:t>
            </a:r>
            <a:r>
              <a:rPr lang="de-DE" sz="2400" b="1" dirty="0"/>
              <a:t>R</a:t>
            </a:r>
            <a:endParaRPr lang="en-US" sz="2400" b="1" dirty="0"/>
          </a:p>
        </p:txBody>
      </p:sp>
      <p:sp>
        <p:nvSpPr>
          <p:cNvPr id="12" name="Rectangle 11"/>
          <p:cNvSpPr/>
          <p:nvPr/>
        </p:nvSpPr>
        <p:spPr>
          <a:xfrm>
            <a:off x="8375652" y="3183467"/>
            <a:ext cx="2112433" cy="1693333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de-DE" sz="2400" dirty="0" smtClean="0"/>
              <a:t>Inter-</a:t>
            </a:r>
            <a:r>
              <a:rPr lang="de-DE" sz="2400" dirty="0" err="1" smtClean="0"/>
              <a:t>industry</a:t>
            </a:r>
            <a:r>
              <a:rPr lang="de-DE" sz="2400" dirty="0" smtClean="0"/>
              <a:t> </a:t>
            </a:r>
            <a:r>
              <a:rPr lang="de-DE" sz="2400" dirty="0" err="1" smtClean="0"/>
              <a:t>usage</a:t>
            </a:r>
            <a:r>
              <a:rPr lang="de-DE" sz="2400" dirty="0" smtClean="0"/>
              <a:t> </a:t>
            </a:r>
            <a:r>
              <a:rPr lang="de-DE" sz="2400" b="1" dirty="0"/>
              <a:t>A</a:t>
            </a:r>
            <a:endParaRPr lang="en-US" sz="2400" b="1" dirty="0"/>
          </a:p>
        </p:txBody>
      </p:sp>
      <p:sp>
        <p:nvSpPr>
          <p:cNvPr id="13" name="Rectangle 12"/>
          <p:cNvSpPr/>
          <p:nvPr/>
        </p:nvSpPr>
        <p:spPr>
          <a:xfrm>
            <a:off x="8375652" y="4997451"/>
            <a:ext cx="2112433" cy="61171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de-DE" sz="2400" dirty="0" err="1" smtClean="0"/>
              <a:t>Emissions</a:t>
            </a:r>
            <a:r>
              <a:rPr lang="de-DE" sz="2400" dirty="0" smtClean="0"/>
              <a:t> </a:t>
            </a:r>
            <a:r>
              <a:rPr lang="de-DE" sz="2400" b="1" dirty="0"/>
              <a:t>B</a:t>
            </a:r>
            <a:endParaRPr lang="en-US" sz="2400" b="1" dirty="0"/>
          </a:p>
        </p:txBody>
      </p:sp>
      <p:sp>
        <p:nvSpPr>
          <p:cNvPr id="5" name="Left Brace 4"/>
          <p:cNvSpPr/>
          <p:nvPr/>
        </p:nvSpPr>
        <p:spPr>
          <a:xfrm>
            <a:off x="8087785" y="3183467"/>
            <a:ext cx="97367" cy="1693333"/>
          </a:xfrm>
          <a:prstGeom prst="leftBrac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en-US" sz="2400" dirty="0"/>
          </a:p>
        </p:txBody>
      </p:sp>
      <p:sp>
        <p:nvSpPr>
          <p:cNvPr id="6" name="TextBox 5"/>
          <p:cNvSpPr txBox="1"/>
          <p:nvPr/>
        </p:nvSpPr>
        <p:spPr>
          <a:xfrm>
            <a:off x="7631153" y="3352801"/>
            <a:ext cx="553998" cy="1191865"/>
          </a:xfrm>
          <a:prstGeom prst="rect">
            <a:avLst/>
          </a:prstGeom>
          <a:noFill/>
        </p:spPr>
        <p:txBody>
          <a:bodyPr vert="vert" wrap="none">
            <a:spAutoFit/>
          </a:bodyPr>
          <a:lstStyle/>
          <a:p>
            <a:pPr>
              <a:defRPr/>
            </a:pPr>
            <a:r>
              <a:rPr lang="de-DE" sz="2400" dirty="0" smtClean="0"/>
              <a:t>Products</a:t>
            </a:r>
            <a:endParaRPr lang="en-US" sz="2400" dirty="0"/>
          </a:p>
        </p:txBody>
      </p:sp>
      <p:sp>
        <p:nvSpPr>
          <p:cNvPr id="28686" name="TextBox 15"/>
          <p:cNvSpPr txBox="1">
            <a:spLocks noChangeArrowheads="1"/>
          </p:cNvSpPr>
          <p:nvPr/>
        </p:nvSpPr>
        <p:spPr bwMode="auto">
          <a:xfrm>
            <a:off x="8693151" y="1559985"/>
            <a:ext cx="141737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DE" altLang="en-US" sz="2400" dirty="0" smtClean="0">
                <a:latin typeface="Arial" panose="020B0604020202020204" pitchFamily="34" charset="0"/>
              </a:rPr>
              <a:t>Products</a:t>
            </a:r>
            <a:endParaRPr lang="en-US" altLang="en-US" sz="2400" dirty="0">
              <a:latin typeface="Arial" panose="020B0604020202020204" pitchFamily="34" charset="0"/>
            </a:endParaRPr>
          </a:p>
        </p:txBody>
      </p:sp>
      <p:sp>
        <p:nvSpPr>
          <p:cNvPr id="18" name="Left Brace 17"/>
          <p:cNvSpPr/>
          <p:nvPr/>
        </p:nvSpPr>
        <p:spPr>
          <a:xfrm rot="5400000">
            <a:off x="9390593" y="993777"/>
            <a:ext cx="88900" cy="2118783"/>
          </a:xfrm>
          <a:prstGeom prst="leftBrac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en-US" sz="2400" dirty="0"/>
          </a:p>
        </p:txBody>
      </p:sp>
      <p:sp>
        <p:nvSpPr>
          <p:cNvPr id="28688" name="TextBox 3"/>
          <p:cNvSpPr txBox="1">
            <a:spLocks noChangeArrowheads="1"/>
          </p:cNvSpPr>
          <p:nvPr/>
        </p:nvSpPr>
        <p:spPr bwMode="auto">
          <a:xfrm>
            <a:off x="10926234" y="2491317"/>
            <a:ext cx="800219" cy="3046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2400">
                <a:latin typeface="Arial" panose="020B0604020202020204" pitchFamily="34" charset="0"/>
              </a:rPr>
              <a:t>r </a:t>
            </a:r>
            <a:r>
              <a:rPr lang="en-US" altLang="en-US" sz="1600">
                <a:latin typeface="Arial" panose="020B0604020202020204" pitchFamily="34" charset="0"/>
              </a:rPr>
              <a:t>x</a:t>
            </a:r>
            <a:r>
              <a:rPr lang="en-US" altLang="en-US" sz="2400">
                <a:latin typeface="Arial" panose="020B0604020202020204" pitchFamily="34" charset="0"/>
              </a:rPr>
              <a:t> p</a:t>
            </a:r>
          </a:p>
          <a:p>
            <a:pPr>
              <a:spcBef>
                <a:spcPct val="0"/>
              </a:spcBef>
              <a:buFontTx/>
              <a:buNone/>
            </a:pPr>
            <a:endParaRPr lang="en-US" altLang="en-US" sz="2400">
              <a:latin typeface="Arial" panose="020B0604020202020204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endParaRPr lang="en-US" altLang="en-US" sz="2400">
              <a:latin typeface="Arial" panose="020B0604020202020204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2400">
                <a:latin typeface="Arial" panose="020B0604020202020204" pitchFamily="34" charset="0"/>
              </a:rPr>
              <a:t>p </a:t>
            </a:r>
            <a:r>
              <a:rPr lang="en-US" altLang="en-US" sz="1600">
                <a:latin typeface="Arial" panose="020B0604020202020204" pitchFamily="34" charset="0"/>
              </a:rPr>
              <a:t>x</a:t>
            </a:r>
            <a:r>
              <a:rPr lang="en-US" altLang="en-US" sz="2400">
                <a:latin typeface="Arial" panose="020B0604020202020204" pitchFamily="34" charset="0"/>
              </a:rPr>
              <a:t> p</a:t>
            </a:r>
          </a:p>
          <a:p>
            <a:pPr>
              <a:spcBef>
                <a:spcPct val="0"/>
              </a:spcBef>
              <a:buFontTx/>
              <a:buNone/>
            </a:pPr>
            <a:endParaRPr lang="en-US" altLang="en-US" sz="2400">
              <a:latin typeface="Arial" panose="020B0604020202020204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endParaRPr lang="en-US" altLang="en-US" sz="2400">
              <a:latin typeface="Arial" panose="020B0604020202020204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endParaRPr lang="en-US" altLang="en-US" sz="2400">
              <a:latin typeface="Arial" panose="020B0604020202020204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2400">
                <a:latin typeface="Arial" panose="020B0604020202020204" pitchFamily="34" charset="0"/>
              </a:rPr>
              <a:t>b </a:t>
            </a:r>
            <a:r>
              <a:rPr lang="en-US" altLang="en-US" sz="1600">
                <a:latin typeface="Arial" panose="020B0604020202020204" pitchFamily="34" charset="0"/>
              </a:rPr>
              <a:t>x</a:t>
            </a:r>
            <a:r>
              <a:rPr lang="en-US" altLang="en-US" sz="2400">
                <a:latin typeface="Arial" panose="020B0604020202020204" pitchFamily="34" charset="0"/>
              </a:rPr>
              <a:t> p</a:t>
            </a:r>
          </a:p>
        </p:txBody>
      </p:sp>
      <p:sp>
        <p:nvSpPr>
          <p:cNvPr id="28689" name="TextBox 15"/>
          <p:cNvSpPr txBox="1">
            <a:spLocks noChangeArrowheads="1"/>
          </p:cNvSpPr>
          <p:nvPr/>
        </p:nvSpPr>
        <p:spPr bwMode="auto">
          <a:xfrm>
            <a:off x="10608733" y="2118785"/>
            <a:ext cx="115929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DE" altLang="en-US" sz="2400">
                <a:latin typeface="Arial" panose="020B0604020202020204" pitchFamily="34" charset="0"/>
              </a:rPr>
              <a:t>Format</a:t>
            </a:r>
            <a:endParaRPr lang="en-US" altLang="en-US" sz="2400">
              <a:latin typeface="Arial" panose="020B0604020202020204" pitchFamily="34" charset="0"/>
            </a:endParaRPr>
          </a:p>
        </p:txBody>
      </p:sp>
      <p:sp>
        <p:nvSpPr>
          <p:cNvPr id="28690" name="TextBox 18"/>
          <p:cNvSpPr txBox="1">
            <a:spLocks noChangeArrowheads="1"/>
          </p:cNvSpPr>
          <p:nvPr/>
        </p:nvSpPr>
        <p:spPr bwMode="auto">
          <a:xfrm>
            <a:off x="8185151" y="825501"/>
            <a:ext cx="3449983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nb-NO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Matrix representation </a:t>
            </a:r>
            <a:endParaRPr lang="en-GB" altLang="nb-NO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GB" altLang="nb-NO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of the product system</a:t>
            </a:r>
            <a:endParaRPr lang="en-US" alt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9" name="Picture 9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06157" y="5990965"/>
            <a:ext cx="836878" cy="8368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21" name="TextBox 2"/>
          <p:cNvSpPr txBox="1"/>
          <p:nvPr/>
        </p:nvSpPr>
        <p:spPr>
          <a:xfrm>
            <a:off x="2281130" y="24693"/>
            <a:ext cx="750237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200" b="1" dirty="0" smtClean="0"/>
              <a:t>The solution: The product system as matrix</a:t>
            </a:r>
            <a:endParaRPr lang="en-US" sz="3200" b="1" dirty="0"/>
          </a:p>
        </p:txBody>
      </p:sp>
    </p:spTree>
    <p:extLst>
      <p:ext uri="{BB962C8B-B14F-4D97-AF65-F5344CB8AC3E}">
        <p14:creationId xmlns:p14="http://schemas.microsoft.com/office/powerpoint/2010/main" val="4065856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hteck 4"/>
          <p:cNvSpPr/>
          <p:nvPr/>
        </p:nvSpPr>
        <p:spPr>
          <a:xfrm>
            <a:off x="444805" y="2917915"/>
            <a:ext cx="11175024" cy="10077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400" dirty="0" err="1" smtClean="0">
                <a:solidFill>
                  <a:schemeClr val="tx1"/>
                </a:solidFill>
              </a:rPr>
              <a:t>Each</a:t>
            </a:r>
            <a:r>
              <a:rPr lang="de-DE" sz="2400" dirty="0" smtClean="0">
                <a:solidFill>
                  <a:schemeClr val="tx1"/>
                </a:solidFill>
              </a:rPr>
              <a:t> </a:t>
            </a:r>
            <a:r>
              <a:rPr lang="de-DE" sz="2400" dirty="0" err="1" smtClean="0">
                <a:solidFill>
                  <a:schemeClr val="tx1"/>
                </a:solidFill>
              </a:rPr>
              <a:t>industry</a:t>
            </a:r>
            <a:r>
              <a:rPr lang="de-DE" sz="2400" dirty="0" smtClean="0">
                <a:solidFill>
                  <a:schemeClr val="tx1"/>
                </a:solidFill>
              </a:rPr>
              <a:t> </a:t>
            </a:r>
            <a:r>
              <a:rPr lang="de-DE" sz="2400" dirty="0" err="1" smtClean="0">
                <a:solidFill>
                  <a:schemeClr val="tx1"/>
                </a:solidFill>
              </a:rPr>
              <a:t>is</a:t>
            </a:r>
            <a:r>
              <a:rPr lang="de-DE" sz="2400" dirty="0" smtClean="0">
                <a:solidFill>
                  <a:schemeClr val="tx1"/>
                </a:solidFill>
              </a:rPr>
              <a:t> </a:t>
            </a:r>
            <a:r>
              <a:rPr lang="de-DE" sz="2400" dirty="0" err="1" smtClean="0">
                <a:solidFill>
                  <a:schemeClr val="tx1"/>
                </a:solidFill>
              </a:rPr>
              <a:t>assigned</a:t>
            </a:r>
            <a:r>
              <a:rPr lang="de-DE" sz="2400" dirty="0" smtClean="0">
                <a:solidFill>
                  <a:schemeClr val="tx1"/>
                </a:solidFill>
              </a:rPr>
              <a:t> a </a:t>
            </a:r>
            <a:r>
              <a:rPr lang="de-DE" sz="2400" dirty="0" err="1" smtClean="0">
                <a:solidFill>
                  <a:schemeClr val="tx1"/>
                </a:solidFill>
              </a:rPr>
              <a:t>fixed</a:t>
            </a:r>
            <a:r>
              <a:rPr lang="de-DE" sz="2400" dirty="0" smtClean="0">
                <a:solidFill>
                  <a:schemeClr val="tx1"/>
                </a:solidFill>
              </a:rPr>
              <a:t> </a:t>
            </a:r>
            <a:r>
              <a:rPr lang="de-DE" sz="2400" dirty="0" err="1" smtClean="0">
                <a:solidFill>
                  <a:schemeClr val="tx1"/>
                </a:solidFill>
              </a:rPr>
              <a:t>column</a:t>
            </a:r>
            <a:r>
              <a:rPr lang="de-DE" sz="2400" dirty="0" smtClean="0">
                <a:solidFill>
                  <a:schemeClr val="tx1"/>
                </a:solidFill>
              </a:rPr>
              <a:t> </a:t>
            </a:r>
            <a:r>
              <a:rPr lang="de-DE" sz="2400" dirty="0" err="1" smtClean="0">
                <a:solidFill>
                  <a:schemeClr val="tx1"/>
                </a:solidFill>
              </a:rPr>
              <a:t>position</a:t>
            </a:r>
            <a:r>
              <a:rPr lang="de-DE" sz="2400" dirty="0" smtClean="0">
                <a:solidFill>
                  <a:schemeClr val="tx1"/>
                </a:solidFill>
              </a:rPr>
              <a:t>/</a:t>
            </a:r>
            <a:r>
              <a:rPr lang="de-DE" sz="2400" dirty="0" err="1" smtClean="0">
                <a:solidFill>
                  <a:schemeClr val="tx1"/>
                </a:solidFill>
              </a:rPr>
              <a:t>column</a:t>
            </a:r>
            <a:r>
              <a:rPr lang="de-DE" sz="2400" dirty="0" smtClean="0">
                <a:solidFill>
                  <a:schemeClr val="tx1"/>
                </a:solidFill>
              </a:rPr>
              <a:t> </a:t>
            </a:r>
            <a:r>
              <a:rPr lang="de-DE" sz="2400" dirty="0" err="1" smtClean="0">
                <a:solidFill>
                  <a:schemeClr val="tx1"/>
                </a:solidFill>
              </a:rPr>
              <a:t>index</a:t>
            </a:r>
            <a:endParaRPr lang="de-DE" sz="2400" dirty="0" smtClean="0">
              <a:solidFill>
                <a:schemeClr val="tx1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400" dirty="0" err="1" smtClean="0">
                <a:solidFill>
                  <a:schemeClr val="tx1"/>
                </a:solidFill>
              </a:rPr>
              <a:t>Each</a:t>
            </a:r>
            <a:r>
              <a:rPr lang="de-DE" sz="2400" dirty="0" smtClean="0">
                <a:solidFill>
                  <a:schemeClr val="tx1"/>
                </a:solidFill>
              </a:rPr>
              <a:t> </a:t>
            </a:r>
            <a:r>
              <a:rPr lang="de-DE" sz="2400" dirty="0" err="1" smtClean="0">
                <a:solidFill>
                  <a:schemeClr val="tx1"/>
                </a:solidFill>
              </a:rPr>
              <a:t>industry</a:t>
            </a:r>
            <a:r>
              <a:rPr lang="de-DE" sz="2400" dirty="0" smtClean="0">
                <a:solidFill>
                  <a:schemeClr val="tx1"/>
                </a:solidFill>
              </a:rPr>
              <a:t> </a:t>
            </a:r>
            <a:r>
              <a:rPr lang="de-DE" sz="2400" dirty="0" err="1" smtClean="0">
                <a:solidFill>
                  <a:schemeClr val="tx1"/>
                </a:solidFill>
              </a:rPr>
              <a:t>is</a:t>
            </a:r>
            <a:r>
              <a:rPr lang="de-DE" sz="2400" dirty="0" smtClean="0">
                <a:solidFill>
                  <a:schemeClr val="tx1"/>
                </a:solidFill>
              </a:rPr>
              <a:t> </a:t>
            </a:r>
            <a:r>
              <a:rPr lang="de-DE" sz="2400" dirty="0" err="1" smtClean="0">
                <a:solidFill>
                  <a:schemeClr val="tx1"/>
                </a:solidFill>
              </a:rPr>
              <a:t>assigned</a:t>
            </a:r>
            <a:r>
              <a:rPr lang="de-DE" sz="2400" dirty="0" smtClean="0">
                <a:solidFill>
                  <a:schemeClr val="tx1"/>
                </a:solidFill>
              </a:rPr>
              <a:t> a </a:t>
            </a:r>
            <a:r>
              <a:rPr lang="de-DE" sz="2400" dirty="0" err="1" smtClean="0">
                <a:solidFill>
                  <a:schemeClr val="tx1"/>
                </a:solidFill>
              </a:rPr>
              <a:t>main</a:t>
            </a:r>
            <a:r>
              <a:rPr lang="de-DE" sz="2400" dirty="0" smtClean="0">
                <a:solidFill>
                  <a:schemeClr val="tx1"/>
                </a:solidFill>
              </a:rPr>
              <a:t> </a:t>
            </a:r>
            <a:r>
              <a:rPr lang="de-DE" sz="2400" dirty="0" err="1" smtClean="0">
                <a:solidFill>
                  <a:schemeClr val="tx1"/>
                </a:solidFill>
              </a:rPr>
              <a:t>product</a:t>
            </a:r>
            <a:r>
              <a:rPr lang="de-DE" sz="2400" dirty="0" smtClean="0">
                <a:solidFill>
                  <a:schemeClr val="tx1"/>
                </a:solidFill>
              </a:rPr>
              <a:t> (</a:t>
            </a:r>
            <a:r>
              <a:rPr lang="de-DE" sz="2400" dirty="0" err="1" smtClean="0">
                <a:solidFill>
                  <a:schemeClr val="tx1"/>
                </a:solidFill>
              </a:rPr>
              <a:t>steel</a:t>
            </a:r>
            <a:r>
              <a:rPr lang="de-DE" sz="2400" dirty="0" smtClean="0">
                <a:solidFill>
                  <a:schemeClr val="tx1"/>
                </a:solidFill>
              </a:rPr>
              <a:t> </a:t>
            </a:r>
            <a:r>
              <a:rPr lang="de-DE" sz="2400" dirty="0" err="1" smtClean="0">
                <a:solidFill>
                  <a:schemeClr val="tx1"/>
                </a:solidFill>
              </a:rPr>
              <a:t>production</a:t>
            </a:r>
            <a:r>
              <a:rPr lang="de-DE" sz="2400" dirty="0" smtClean="0">
                <a:solidFill>
                  <a:schemeClr val="tx1"/>
                </a:solidFill>
              </a:rPr>
              <a:t> </a:t>
            </a:r>
            <a:r>
              <a:rPr lang="en-GB" sz="2400" dirty="0" smtClean="0">
                <a:solidFill>
                  <a:schemeClr val="tx1"/>
                </a:solidFill>
                <a:sym typeface="Wingdings" panose="05000000000000000000" pitchFamily="2" charset="2"/>
              </a:rPr>
              <a:t> steel) and vice versa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 smtClean="0">
                <a:solidFill>
                  <a:schemeClr val="tx1"/>
                </a:solidFill>
                <a:sym typeface="Wingdings" panose="05000000000000000000" pitchFamily="2" charset="2"/>
              </a:rPr>
              <a:t>The corresponding product is assigned a fixed row position/row index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sz="2400" dirty="0" smtClean="0">
              <a:solidFill>
                <a:schemeClr val="tx1"/>
              </a:solidFill>
              <a:sym typeface="Wingdings" panose="05000000000000000000" pitchFamily="2" charset="2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sz="2400" dirty="0" smtClean="0">
              <a:solidFill>
                <a:schemeClr val="tx1"/>
              </a:solidFill>
              <a:sym typeface="Wingdings" panose="05000000000000000000" pitchFamily="2" charset="2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 smtClean="0">
                <a:solidFill>
                  <a:schemeClr val="tx1"/>
                </a:solidFill>
                <a:sym typeface="Wingdings" panose="05000000000000000000" pitchFamily="2" charset="2"/>
              </a:rPr>
              <a:t>For each product a consistent single unit is used across the entire table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 smtClean="0">
                <a:solidFill>
                  <a:schemeClr val="tx1"/>
                </a:solidFill>
                <a:sym typeface="Wingdings" panose="05000000000000000000" pitchFamily="2" charset="2"/>
              </a:rPr>
              <a:t>This unit is at the same time the unit of the reference product for its assigned industry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sz="2400" dirty="0" smtClean="0">
              <a:solidFill>
                <a:schemeClr val="tx1"/>
              </a:solidFill>
              <a:sym typeface="Wingdings" panose="05000000000000000000" pitchFamily="2" charset="2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 smtClean="0">
                <a:solidFill>
                  <a:schemeClr val="tx1"/>
                </a:solidFill>
                <a:sym typeface="Wingdings" panose="05000000000000000000" pitchFamily="2" charset="2"/>
              </a:rPr>
              <a:t>All common inputs (electricity, chemicals, metals, transport) is taken from special </a:t>
            </a:r>
          </a:p>
          <a:p>
            <a:r>
              <a:rPr lang="en-GB" sz="2400" dirty="0">
                <a:solidFill>
                  <a:schemeClr val="tx1"/>
                </a:solidFill>
                <a:sym typeface="Wingdings" panose="05000000000000000000" pitchFamily="2" charset="2"/>
              </a:rPr>
              <a:t> </a:t>
            </a:r>
            <a:r>
              <a:rPr lang="en-GB" sz="2400" dirty="0" smtClean="0">
                <a:solidFill>
                  <a:schemeClr val="tx1"/>
                </a:solidFill>
                <a:sym typeface="Wingdings" panose="05000000000000000000" pitchFamily="2" charset="2"/>
              </a:rPr>
              <a:t>    databases with generic process data (</a:t>
            </a:r>
            <a:r>
              <a:rPr lang="en-GB" sz="2400" dirty="0" err="1" smtClean="0">
                <a:solidFill>
                  <a:schemeClr val="tx1"/>
                </a:solidFill>
                <a:sym typeface="Wingdings" panose="05000000000000000000" pitchFamily="2" charset="2"/>
              </a:rPr>
              <a:t>GaBi</a:t>
            </a:r>
            <a:r>
              <a:rPr lang="en-GB" sz="2400" dirty="0" smtClean="0">
                <a:solidFill>
                  <a:schemeClr val="tx1"/>
                </a:solidFill>
                <a:sym typeface="Wingdings" panose="05000000000000000000" pitchFamily="2" charset="2"/>
              </a:rPr>
              <a:t>, ecoinvent) ‘background databases’</a:t>
            </a:r>
            <a:endParaRPr lang="en-GB" sz="2400" dirty="0">
              <a:solidFill>
                <a:schemeClr val="tx1"/>
              </a:solidFill>
              <a:sym typeface="Wingdings" panose="05000000000000000000" pitchFamily="2" charset="2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 smtClean="0">
                <a:solidFill>
                  <a:schemeClr val="tx1"/>
                </a:solidFill>
                <a:sym typeface="Wingdings" panose="05000000000000000000" pitchFamily="2" charset="2"/>
              </a:rPr>
              <a:t>Project- or plant-specific processes are recorded separately from the background data</a:t>
            </a:r>
            <a:endParaRPr lang="en-GB" sz="2400" dirty="0">
              <a:solidFill>
                <a:schemeClr val="tx1"/>
              </a:solidFill>
              <a:sym typeface="Wingdings" panose="05000000000000000000" pitchFamily="2" charset="2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de-DE" sz="2400" dirty="0">
              <a:solidFill>
                <a:schemeClr val="tx1"/>
              </a:solidFill>
            </a:endParaRPr>
          </a:p>
        </p:txBody>
      </p:sp>
      <p:pic>
        <p:nvPicPr>
          <p:cNvPr id="11" name="Picture 9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06157" y="5990965"/>
            <a:ext cx="836878" cy="8368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9" name="TextBox 2"/>
          <p:cNvSpPr txBox="1"/>
          <p:nvPr/>
        </p:nvSpPr>
        <p:spPr>
          <a:xfrm>
            <a:off x="2281130" y="24693"/>
            <a:ext cx="750237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200" b="1" dirty="0" smtClean="0"/>
              <a:t>The solution: The product system as matrix</a:t>
            </a:r>
            <a:endParaRPr lang="en-US" sz="3200" b="1" dirty="0"/>
          </a:p>
        </p:txBody>
      </p:sp>
    </p:spTree>
    <p:extLst>
      <p:ext uri="{BB962C8B-B14F-4D97-AF65-F5344CB8AC3E}">
        <p14:creationId xmlns:p14="http://schemas.microsoft.com/office/powerpoint/2010/main" val="24059737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-317825" y="103852"/>
            <a:ext cx="1280728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200" b="1" dirty="0" smtClean="0"/>
              <a:t>Computational </a:t>
            </a:r>
            <a:r>
              <a:rPr lang="en-US" sz="3200" b="1" dirty="0" err="1" smtClean="0"/>
              <a:t>struct</a:t>
            </a:r>
            <a:r>
              <a:rPr lang="en-US" sz="3200" b="1" dirty="0" smtClean="0"/>
              <a:t>. of LCA: industry output and technical coefficients</a:t>
            </a:r>
            <a:endParaRPr lang="en-US" sz="3200" b="1" dirty="0"/>
          </a:p>
        </p:txBody>
      </p:sp>
      <p:sp>
        <p:nvSpPr>
          <p:cNvPr id="5" name="Rechteck 4"/>
          <p:cNvSpPr/>
          <p:nvPr/>
        </p:nvSpPr>
        <p:spPr>
          <a:xfrm>
            <a:off x="0" y="1045155"/>
            <a:ext cx="961053" cy="10077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4" name="Grafik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866" y="801091"/>
            <a:ext cx="6415652" cy="3262909"/>
          </a:xfrm>
          <a:prstGeom prst="rect">
            <a:avLst/>
          </a:prstGeom>
        </p:spPr>
      </p:pic>
      <p:sp>
        <p:nvSpPr>
          <p:cNvPr id="7" name="Textfeld 6"/>
          <p:cNvSpPr txBox="1"/>
          <p:nvPr/>
        </p:nvSpPr>
        <p:spPr>
          <a:xfrm>
            <a:off x="5628640" y="1971040"/>
            <a:ext cx="31451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b="1" dirty="0" smtClean="0"/>
              <a:t>f</a:t>
            </a:r>
            <a:endParaRPr lang="de-DE" sz="3200" b="1" dirty="0"/>
          </a:p>
        </p:txBody>
      </p:sp>
      <p:sp>
        <p:nvSpPr>
          <p:cNvPr id="8" name="Textfeld 7"/>
          <p:cNvSpPr txBox="1"/>
          <p:nvPr/>
        </p:nvSpPr>
        <p:spPr>
          <a:xfrm>
            <a:off x="6843549" y="924688"/>
            <a:ext cx="5322547" cy="34163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b="1" dirty="0" smtClean="0"/>
              <a:t>Industrial output x and matrix of tech-</a:t>
            </a:r>
          </a:p>
          <a:p>
            <a:r>
              <a:rPr lang="en-GB" sz="2400" b="1" dirty="0" err="1" smtClean="0"/>
              <a:t>nical</a:t>
            </a:r>
            <a:r>
              <a:rPr lang="en-GB" sz="2400" b="1" dirty="0" smtClean="0"/>
              <a:t> coefficients A:</a:t>
            </a:r>
          </a:p>
          <a:p>
            <a:r>
              <a:rPr lang="en-GB" sz="2400" dirty="0" smtClean="0"/>
              <a:t>Industrial output x contains output of </a:t>
            </a:r>
          </a:p>
          <a:p>
            <a:r>
              <a:rPr lang="en-GB" sz="2400" dirty="0"/>
              <a:t>c</a:t>
            </a:r>
            <a:r>
              <a:rPr lang="en-GB" sz="2400" dirty="0" smtClean="0"/>
              <a:t>ommodities in different industrial procs.</a:t>
            </a:r>
          </a:p>
          <a:p>
            <a:r>
              <a:rPr lang="en-GB" sz="2400" dirty="0" smtClean="0"/>
              <a:t>(entire supply chain output)</a:t>
            </a:r>
          </a:p>
          <a:p>
            <a:r>
              <a:rPr lang="en-GB" sz="2400" dirty="0" smtClean="0"/>
              <a:t>The matrix of technical coefficients A </a:t>
            </a:r>
          </a:p>
          <a:p>
            <a:r>
              <a:rPr lang="en-GB" sz="2400" dirty="0" smtClean="0"/>
              <a:t>contains the production ‘recipes’ of all</a:t>
            </a:r>
          </a:p>
          <a:p>
            <a:r>
              <a:rPr lang="en-GB" sz="2400" dirty="0" smtClean="0"/>
              <a:t>industrial processes in the value chain.</a:t>
            </a:r>
          </a:p>
          <a:p>
            <a:endParaRPr lang="de-DE" sz="2400" dirty="0"/>
          </a:p>
        </p:txBody>
      </p:sp>
      <p:sp>
        <p:nvSpPr>
          <p:cNvPr id="9" name="Textfeld 8"/>
          <p:cNvSpPr txBox="1"/>
          <p:nvPr/>
        </p:nvSpPr>
        <p:spPr>
          <a:xfrm>
            <a:off x="4792112" y="1904425"/>
            <a:ext cx="37863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b="1" dirty="0" smtClean="0"/>
              <a:t>y</a:t>
            </a:r>
            <a:endParaRPr lang="de-DE" sz="3200" b="1" dirty="0"/>
          </a:p>
        </p:txBody>
      </p:sp>
      <p:sp>
        <p:nvSpPr>
          <p:cNvPr id="6" name="Rechteck 5"/>
          <p:cNvSpPr/>
          <p:nvPr/>
        </p:nvSpPr>
        <p:spPr>
          <a:xfrm>
            <a:off x="5227320" y="2519680"/>
            <a:ext cx="342900" cy="3048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Textfeld 9"/>
          <p:cNvSpPr txBox="1"/>
          <p:nvPr/>
        </p:nvSpPr>
        <p:spPr>
          <a:xfrm>
            <a:off x="5217845" y="2379692"/>
            <a:ext cx="37863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b="1" dirty="0" smtClean="0"/>
              <a:t>S</a:t>
            </a:r>
            <a:endParaRPr lang="de-DE" sz="3200" b="1" dirty="0"/>
          </a:p>
        </p:txBody>
      </p:sp>
      <p:pic>
        <p:nvPicPr>
          <p:cNvPr id="11" name="Picture 9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06157" y="5990965"/>
            <a:ext cx="836878" cy="8368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2" name="Textfeld 11"/>
          <p:cNvSpPr txBox="1"/>
          <p:nvPr/>
        </p:nvSpPr>
        <p:spPr>
          <a:xfrm>
            <a:off x="5943129" y="6409404"/>
            <a:ext cx="553568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b="1" dirty="0" smtClean="0"/>
              <a:t>A is a matrix [#commodities x #industries]</a:t>
            </a:r>
            <a:endParaRPr lang="de-DE" sz="2400" dirty="0"/>
          </a:p>
        </p:txBody>
      </p:sp>
      <p:sp>
        <p:nvSpPr>
          <p:cNvPr id="14" name="Textfeld 13"/>
          <p:cNvSpPr txBox="1"/>
          <p:nvPr/>
        </p:nvSpPr>
        <p:spPr>
          <a:xfrm>
            <a:off x="3745982" y="1971039"/>
            <a:ext cx="37382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b="1" dirty="0" smtClean="0">
                <a:solidFill>
                  <a:srgbClr val="C00000"/>
                </a:solidFill>
              </a:rPr>
              <a:t>x</a:t>
            </a:r>
            <a:endParaRPr lang="de-DE" sz="3200" b="1" dirty="0">
              <a:solidFill>
                <a:srgbClr val="C00000"/>
              </a:solidFill>
            </a:endParaRPr>
          </a:p>
        </p:txBody>
      </p:sp>
      <p:sp>
        <p:nvSpPr>
          <p:cNvPr id="13" name="Textfeld 12"/>
          <p:cNvSpPr txBox="1"/>
          <p:nvPr/>
        </p:nvSpPr>
        <p:spPr>
          <a:xfrm>
            <a:off x="3685846" y="2532092"/>
            <a:ext cx="73289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b="1" dirty="0" err="1" smtClean="0">
                <a:solidFill>
                  <a:srgbClr val="C00000"/>
                </a:solidFill>
              </a:rPr>
              <a:t>A·x</a:t>
            </a:r>
            <a:endParaRPr lang="de-DE" sz="3200" b="1" dirty="0">
              <a:solidFill>
                <a:srgbClr val="C00000"/>
              </a:solidFill>
            </a:endParaRPr>
          </a:p>
        </p:txBody>
      </p:sp>
      <p:sp>
        <p:nvSpPr>
          <p:cNvPr id="15" name="Textfeld 14"/>
          <p:cNvSpPr txBox="1"/>
          <p:nvPr/>
        </p:nvSpPr>
        <p:spPr>
          <a:xfrm>
            <a:off x="4038364" y="2379692"/>
            <a:ext cx="3898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3200" b="1" dirty="0">
                <a:solidFill>
                  <a:srgbClr val="C00000"/>
                </a:solidFill>
              </a:rPr>
              <a:t>^</a:t>
            </a:r>
          </a:p>
        </p:txBody>
      </p:sp>
      <p:sp>
        <p:nvSpPr>
          <p:cNvPr id="16" name="Textfeld 15"/>
          <p:cNvSpPr txBox="1"/>
          <p:nvPr/>
        </p:nvSpPr>
        <p:spPr>
          <a:xfrm>
            <a:off x="591166" y="6396335"/>
            <a:ext cx="522046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b="1" dirty="0" smtClean="0"/>
              <a:t>x is a column vector [#commodities x 1]</a:t>
            </a:r>
            <a:endParaRPr lang="de-DE" sz="2400" dirty="0"/>
          </a:p>
        </p:txBody>
      </p:sp>
      <p:pic>
        <p:nvPicPr>
          <p:cNvPr id="17" name="Grafik 1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9646" y="4466294"/>
            <a:ext cx="3881781" cy="1766337"/>
          </a:xfrm>
          <a:prstGeom prst="rect">
            <a:avLst/>
          </a:prstGeom>
        </p:spPr>
      </p:pic>
      <p:pic>
        <p:nvPicPr>
          <p:cNvPr id="18" name="Grafik 1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5308" y="4088252"/>
            <a:ext cx="5687175" cy="23211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83043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hteck 4"/>
          <p:cNvSpPr/>
          <p:nvPr/>
        </p:nvSpPr>
        <p:spPr>
          <a:xfrm>
            <a:off x="0" y="1045155"/>
            <a:ext cx="961053" cy="10077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4" name="Grafik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866" y="801091"/>
            <a:ext cx="6415652" cy="3262909"/>
          </a:xfrm>
          <a:prstGeom prst="rect">
            <a:avLst/>
          </a:prstGeom>
        </p:spPr>
      </p:pic>
      <p:sp>
        <p:nvSpPr>
          <p:cNvPr id="7" name="Textfeld 6"/>
          <p:cNvSpPr txBox="1"/>
          <p:nvPr/>
        </p:nvSpPr>
        <p:spPr>
          <a:xfrm>
            <a:off x="5628640" y="1971040"/>
            <a:ext cx="31451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b="1" dirty="0" smtClean="0"/>
              <a:t>f</a:t>
            </a:r>
            <a:endParaRPr lang="de-DE" sz="3200" b="1" dirty="0"/>
          </a:p>
        </p:txBody>
      </p:sp>
      <p:sp>
        <p:nvSpPr>
          <p:cNvPr id="8" name="Textfeld 7"/>
          <p:cNvSpPr txBox="1"/>
          <p:nvPr/>
        </p:nvSpPr>
        <p:spPr>
          <a:xfrm>
            <a:off x="6754654" y="704564"/>
            <a:ext cx="5520550" cy="30469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b="1" dirty="0" err="1" smtClean="0"/>
              <a:t>Diagonalized</a:t>
            </a:r>
            <a:r>
              <a:rPr lang="en-GB" sz="2400" b="1" dirty="0" smtClean="0"/>
              <a:t> industrial output x </a:t>
            </a:r>
          </a:p>
          <a:p>
            <a:r>
              <a:rPr lang="en-GB" sz="2400" b="1" dirty="0" smtClean="0"/>
              <a:t>and matrix of commodities-to-industry</a:t>
            </a:r>
          </a:p>
          <a:p>
            <a:r>
              <a:rPr lang="en-GB" sz="2400" b="1" dirty="0" smtClean="0"/>
              <a:t>flows Z:</a:t>
            </a:r>
          </a:p>
          <a:p>
            <a:r>
              <a:rPr lang="en-GB" sz="2400" dirty="0" smtClean="0"/>
              <a:t>To suppress summing up over the different</a:t>
            </a:r>
          </a:p>
          <a:p>
            <a:r>
              <a:rPr lang="en-GB" sz="2400" dirty="0" smtClean="0"/>
              <a:t>Products in x we put each product on a</a:t>
            </a:r>
          </a:p>
          <a:p>
            <a:r>
              <a:rPr lang="en-GB" sz="2400" dirty="0" smtClean="0"/>
              <a:t>separate column. </a:t>
            </a:r>
            <a:r>
              <a:rPr lang="en-GB" sz="2400" dirty="0" err="1" smtClean="0"/>
              <a:t>A·x</a:t>
            </a:r>
            <a:r>
              <a:rPr lang="en-GB" sz="2400" dirty="0" smtClean="0"/>
              <a:t> then gives the </a:t>
            </a:r>
          </a:p>
          <a:p>
            <a:r>
              <a:rPr lang="en-GB" sz="2400" dirty="0" smtClean="0"/>
              <a:t>matrix of commodity-by-industry flows Z.</a:t>
            </a:r>
          </a:p>
          <a:p>
            <a:endParaRPr lang="de-DE" sz="2400" dirty="0"/>
          </a:p>
        </p:txBody>
      </p:sp>
      <p:sp>
        <p:nvSpPr>
          <p:cNvPr id="9" name="Textfeld 8"/>
          <p:cNvSpPr txBox="1"/>
          <p:nvPr/>
        </p:nvSpPr>
        <p:spPr>
          <a:xfrm>
            <a:off x="4792112" y="1904425"/>
            <a:ext cx="37863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b="1" dirty="0" smtClean="0"/>
              <a:t>y</a:t>
            </a:r>
            <a:endParaRPr lang="de-DE" sz="3200" b="1" dirty="0"/>
          </a:p>
        </p:txBody>
      </p:sp>
      <p:sp>
        <p:nvSpPr>
          <p:cNvPr id="6" name="Rechteck 5"/>
          <p:cNvSpPr/>
          <p:nvPr/>
        </p:nvSpPr>
        <p:spPr>
          <a:xfrm>
            <a:off x="5227320" y="2519680"/>
            <a:ext cx="342900" cy="3048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Textfeld 9"/>
          <p:cNvSpPr txBox="1"/>
          <p:nvPr/>
        </p:nvSpPr>
        <p:spPr>
          <a:xfrm>
            <a:off x="5217845" y="2379692"/>
            <a:ext cx="37863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b="1" dirty="0" smtClean="0"/>
              <a:t>S</a:t>
            </a:r>
            <a:endParaRPr lang="de-DE" sz="3200" b="1" dirty="0"/>
          </a:p>
        </p:txBody>
      </p:sp>
      <p:pic>
        <p:nvPicPr>
          <p:cNvPr id="11" name="Picture 9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06157" y="5990965"/>
            <a:ext cx="836878" cy="8368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2" name="Textfeld 11"/>
          <p:cNvSpPr txBox="1"/>
          <p:nvPr/>
        </p:nvSpPr>
        <p:spPr>
          <a:xfrm>
            <a:off x="5943150" y="6358008"/>
            <a:ext cx="553568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b="1" dirty="0" smtClean="0"/>
              <a:t>Z is a matrix [#commodities x #industries]</a:t>
            </a:r>
            <a:endParaRPr lang="de-DE" sz="2400" dirty="0"/>
          </a:p>
        </p:txBody>
      </p:sp>
      <p:sp>
        <p:nvSpPr>
          <p:cNvPr id="14" name="Textfeld 13"/>
          <p:cNvSpPr txBox="1"/>
          <p:nvPr/>
        </p:nvSpPr>
        <p:spPr>
          <a:xfrm>
            <a:off x="3745982" y="1971039"/>
            <a:ext cx="37382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b="1" dirty="0" smtClean="0">
                <a:solidFill>
                  <a:srgbClr val="C00000"/>
                </a:solidFill>
              </a:rPr>
              <a:t>x</a:t>
            </a:r>
            <a:endParaRPr lang="de-DE" sz="3200" b="1" dirty="0">
              <a:solidFill>
                <a:srgbClr val="C00000"/>
              </a:solidFill>
            </a:endParaRPr>
          </a:p>
        </p:txBody>
      </p:sp>
      <p:sp>
        <p:nvSpPr>
          <p:cNvPr id="13" name="Textfeld 12"/>
          <p:cNvSpPr txBox="1"/>
          <p:nvPr/>
        </p:nvSpPr>
        <p:spPr>
          <a:xfrm>
            <a:off x="3685846" y="2532092"/>
            <a:ext cx="73289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b="1" dirty="0" err="1" smtClean="0">
                <a:solidFill>
                  <a:srgbClr val="C00000"/>
                </a:solidFill>
              </a:rPr>
              <a:t>A·x</a:t>
            </a:r>
            <a:endParaRPr lang="de-DE" sz="3200" b="1" dirty="0">
              <a:solidFill>
                <a:srgbClr val="C00000"/>
              </a:solidFill>
            </a:endParaRPr>
          </a:p>
        </p:txBody>
      </p:sp>
      <p:sp>
        <p:nvSpPr>
          <p:cNvPr id="15" name="Textfeld 14"/>
          <p:cNvSpPr txBox="1"/>
          <p:nvPr/>
        </p:nvSpPr>
        <p:spPr>
          <a:xfrm>
            <a:off x="4038364" y="2379692"/>
            <a:ext cx="3898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3200" b="1" dirty="0">
                <a:solidFill>
                  <a:srgbClr val="C00000"/>
                </a:solidFill>
              </a:rPr>
              <a:t>^</a:t>
            </a:r>
          </a:p>
        </p:txBody>
      </p:sp>
      <p:sp>
        <p:nvSpPr>
          <p:cNvPr id="18" name="TextBox 2"/>
          <p:cNvSpPr txBox="1"/>
          <p:nvPr/>
        </p:nvSpPr>
        <p:spPr>
          <a:xfrm>
            <a:off x="-317825" y="103852"/>
            <a:ext cx="1280728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200" b="1" dirty="0" smtClean="0"/>
              <a:t>Computational </a:t>
            </a:r>
            <a:r>
              <a:rPr lang="en-US" sz="3200" b="1" dirty="0" err="1" smtClean="0"/>
              <a:t>struct</a:t>
            </a:r>
            <a:r>
              <a:rPr lang="en-US" sz="3200" b="1" dirty="0" smtClean="0"/>
              <a:t>. of LCA: industry output and technical coefficients</a:t>
            </a:r>
            <a:endParaRPr lang="en-US" sz="3200" b="1" dirty="0"/>
          </a:p>
        </p:txBody>
      </p:sp>
      <p:pic>
        <p:nvPicPr>
          <p:cNvPr id="19" name="Grafik 1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3568" y="3492443"/>
            <a:ext cx="5655265" cy="2672269"/>
          </a:xfrm>
          <a:prstGeom prst="rect">
            <a:avLst/>
          </a:prstGeom>
        </p:spPr>
      </p:pic>
      <p:pic>
        <p:nvPicPr>
          <p:cNvPr id="20" name="Grafik 1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4042" y="4189016"/>
            <a:ext cx="4983278" cy="2141072"/>
          </a:xfrm>
          <a:prstGeom prst="rect">
            <a:avLst/>
          </a:prstGeom>
        </p:spPr>
      </p:pic>
      <p:sp>
        <p:nvSpPr>
          <p:cNvPr id="21" name="Textfeld 20"/>
          <p:cNvSpPr txBox="1"/>
          <p:nvPr/>
        </p:nvSpPr>
        <p:spPr>
          <a:xfrm>
            <a:off x="130406" y="6354004"/>
            <a:ext cx="569316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b="1" dirty="0" smtClean="0"/>
              <a:t>X is a matrix [#commodities x #</a:t>
            </a:r>
            <a:r>
              <a:rPr lang="en-GB" sz="2400" b="1" dirty="0" err="1" smtClean="0"/>
              <a:t>commodts</a:t>
            </a:r>
            <a:r>
              <a:rPr lang="en-GB" sz="2400" b="1" dirty="0" smtClean="0"/>
              <a:t>.]</a:t>
            </a:r>
            <a:endParaRPr lang="de-DE" sz="2400" dirty="0"/>
          </a:p>
        </p:txBody>
      </p:sp>
      <p:sp>
        <p:nvSpPr>
          <p:cNvPr id="22" name="Textfeld 21"/>
          <p:cNvSpPr txBox="1"/>
          <p:nvPr/>
        </p:nvSpPr>
        <p:spPr>
          <a:xfrm>
            <a:off x="10613235" y="570120"/>
            <a:ext cx="3898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3200" dirty="0"/>
              <a:t>^</a:t>
            </a:r>
          </a:p>
        </p:txBody>
      </p:sp>
      <p:sp>
        <p:nvSpPr>
          <p:cNvPr id="23" name="Textfeld 22"/>
          <p:cNvSpPr txBox="1"/>
          <p:nvPr/>
        </p:nvSpPr>
        <p:spPr>
          <a:xfrm>
            <a:off x="9180675" y="2409080"/>
            <a:ext cx="3898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3200" dirty="0"/>
              <a:t>^</a:t>
            </a:r>
          </a:p>
        </p:txBody>
      </p:sp>
    </p:spTree>
    <p:extLst>
      <p:ext uri="{BB962C8B-B14F-4D97-AF65-F5344CB8AC3E}">
        <p14:creationId xmlns:p14="http://schemas.microsoft.com/office/powerpoint/2010/main" val="11853272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9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06157" y="5990965"/>
            <a:ext cx="836878" cy="8368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5" name="Textfeld 4"/>
          <p:cNvSpPr txBox="1"/>
          <p:nvPr/>
        </p:nvSpPr>
        <p:spPr>
          <a:xfrm>
            <a:off x="1972015" y="76200"/>
            <a:ext cx="773897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/>
            <a:r>
              <a:rPr lang="en-GB" sz="2800" b="1" dirty="0" smtClean="0"/>
              <a:t>Constructing the product system with the A-matrix</a:t>
            </a:r>
            <a:endParaRPr lang="de-DE" sz="2800" b="1" dirty="0"/>
          </a:p>
        </p:txBody>
      </p:sp>
      <p:sp>
        <p:nvSpPr>
          <p:cNvPr id="7" name="Textfeld 6"/>
          <p:cNvSpPr txBox="1"/>
          <p:nvPr/>
        </p:nvSpPr>
        <p:spPr>
          <a:xfrm>
            <a:off x="1214309" y="824051"/>
            <a:ext cx="874374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000" dirty="0" err="1" smtClean="0"/>
              <a:t>With</a:t>
            </a:r>
            <a:r>
              <a:rPr lang="de-DE" sz="2000" dirty="0" smtClean="0"/>
              <a:t> </a:t>
            </a:r>
            <a:r>
              <a:rPr lang="de-DE" sz="2000" dirty="0" err="1" smtClean="0"/>
              <a:t>the</a:t>
            </a:r>
            <a:r>
              <a:rPr lang="de-DE" sz="2000" dirty="0" smtClean="0"/>
              <a:t> </a:t>
            </a:r>
            <a:r>
              <a:rPr lang="de-DE" sz="2000" dirty="0" err="1" smtClean="0"/>
              <a:t>help</a:t>
            </a:r>
            <a:r>
              <a:rPr lang="de-DE" sz="2000" dirty="0" smtClean="0"/>
              <a:t> of </a:t>
            </a:r>
            <a:r>
              <a:rPr lang="de-DE" sz="2000" dirty="0" err="1" smtClean="0"/>
              <a:t>the</a:t>
            </a:r>
            <a:r>
              <a:rPr lang="de-DE" sz="2000" dirty="0" smtClean="0"/>
              <a:t> </a:t>
            </a:r>
            <a:r>
              <a:rPr lang="de-DE" sz="2000" dirty="0" err="1" smtClean="0"/>
              <a:t>market</a:t>
            </a:r>
            <a:r>
              <a:rPr lang="de-DE" sz="2000" dirty="0" smtClean="0"/>
              <a:t> </a:t>
            </a:r>
            <a:r>
              <a:rPr lang="de-DE" sz="2000" dirty="0" err="1" smtClean="0"/>
              <a:t>balance</a:t>
            </a:r>
            <a:r>
              <a:rPr lang="de-DE" sz="2000" dirty="0" smtClean="0"/>
              <a:t>, </a:t>
            </a:r>
            <a:r>
              <a:rPr lang="de-DE" sz="2000" dirty="0" err="1" smtClean="0"/>
              <a:t>the</a:t>
            </a:r>
            <a:r>
              <a:rPr lang="de-DE" sz="2000" dirty="0" smtClean="0"/>
              <a:t> </a:t>
            </a:r>
            <a:r>
              <a:rPr lang="de-DE" sz="2000" dirty="0" err="1" smtClean="0"/>
              <a:t>product</a:t>
            </a:r>
            <a:r>
              <a:rPr lang="de-DE" sz="2000" dirty="0" smtClean="0"/>
              <a:t> </a:t>
            </a:r>
            <a:r>
              <a:rPr lang="de-DE" sz="2000" dirty="0" err="1" smtClean="0"/>
              <a:t>system</a:t>
            </a:r>
            <a:r>
              <a:rPr lang="de-DE" sz="2000" dirty="0" smtClean="0"/>
              <a:t> </a:t>
            </a:r>
            <a:r>
              <a:rPr lang="de-DE" sz="2000" dirty="0" err="1" smtClean="0"/>
              <a:t>can</a:t>
            </a:r>
            <a:r>
              <a:rPr lang="de-DE" sz="2000" dirty="0" smtClean="0"/>
              <a:t> </a:t>
            </a:r>
            <a:r>
              <a:rPr lang="de-DE" sz="2000" dirty="0" err="1" smtClean="0"/>
              <a:t>be</a:t>
            </a:r>
            <a:r>
              <a:rPr lang="de-DE" sz="2000" dirty="0" smtClean="0"/>
              <a:t> </a:t>
            </a:r>
            <a:r>
              <a:rPr lang="de-DE" sz="2000" dirty="0" err="1" smtClean="0"/>
              <a:t>built</a:t>
            </a:r>
            <a:r>
              <a:rPr lang="de-DE" sz="2000" dirty="0" smtClean="0"/>
              <a:t> </a:t>
            </a:r>
            <a:r>
              <a:rPr lang="de-DE" sz="2000" dirty="0" err="1" smtClean="0"/>
              <a:t>step</a:t>
            </a:r>
            <a:r>
              <a:rPr lang="de-DE" sz="2000" dirty="0" smtClean="0"/>
              <a:t> </a:t>
            </a:r>
            <a:r>
              <a:rPr lang="de-DE" sz="2000" dirty="0" err="1" smtClean="0"/>
              <a:t>by</a:t>
            </a:r>
            <a:r>
              <a:rPr lang="de-DE" sz="2000" dirty="0" smtClean="0"/>
              <a:t> </a:t>
            </a:r>
            <a:r>
              <a:rPr lang="de-DE" sz="2000" dirty="0" err="1" smtClean="0"/>
              <a:t>step</a:t>
            </a:r>
            <a:r>
              <a:rPr lang="de-DE" sz="2000" dirty="0" smtClean="0"/>
              <a:t>.</a:t>
            </a:r>
          </a:p>
        </p:txBody>
      </p:sp>
      <p:pic>
        <p:nvPicPr>
          <p:cNvPr id="4" name="Grafik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96226" y="1975016"/>
            <a:ext cx="4123646" cy="2300124"/>
          </a:xfrm>
          <a:prstGeom prst="rect">
            <a:avLst/>
          </a:prstGeom>
        </p:spPr>
      </p:pic>
      <p:graphicFrame>
        <p:nvGraphicFramePr>
          <p:cNvPr id="6" name="Tabel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33339980"/>
              </p:ext>
            </p:extLst>
          </p:nvPr>
        </p:nvGraphicFramePr>
        <p:xfrm>
          <a:off x="492836" y="1651286"/>
          <a:ext cx="5787528" cy="3535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71127"/>
                <a:gridCol w="1105831"/>
                <a:gridCol w="1839606"/>
                <a:gridCol w="2070964"/>
              </a:tblGrid>
              <a:tr h="624371">
                <a:tc>
                  <a:txBody>
                    <a:bodyPr/>
                    <a:lstStyle/>
                    <a:p>
                      <a:r>
                        <a:rPr lang="de-DE" dirty="0" err="1" smtClean="0"/>
                        <a:t>Step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 smtClean="0"/>
                        <a:t>Final</a:t>
                      </a:r>
                      <a:r>
                        <a:rPr lang="de-DE" baseline="0" dirty="0" smtClean="0"/>
                        <a:t> </a:t>
                      </a:r>
                      <a:r>
                        <a:rPr lang="de-DE" baseline="0" dirty="0" err="1" smtClean="0"/>
                        <a:t>demand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 err="1" smtClean="0"/>
                        <a:t>Industry</a:t>
                      </a:r>
                      <a:r>
                        <a:rPr lang="de-DE" baseline="0" dirty="0" smtClean="0"/>
                        <a:t> </a:t>
                      </a:r>
                      <a:r>
                        <a:rPr lang="de-DE" baseline="0" dirty="0" err="1" smtClean="0"/>
                        <a:t>output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 smtClean="0"/>
                        <a:t>Intermediate de-</a:t>
                      </a:r>
                      <a:r>
                        <a:rPr lang="de-DE" dirty="0" err="1" smtClean="0"/>
                        <a:t>mand</a:t>
                      </a:r>
                      <a:r>
                        <a:rPr lang="de-DE" dirty="0" smtClean="0"/>
                        <a:t> </a:t>
                      </a:r>
                      <a:r>
                        <a:rPr lang="de-DE" dirty="0" err="1" smtClean="0"/>
                        <a:t>for</a:t>
                      </a:r>
                      <a:r>
                        <a:rPr lang="de-DE" dirty="0" smtClean="0"/>
                        <a:t> </a:t>
                      </a:r>
                      <a:r>
                        <a:rPr lang="de-DE" dirty="0" err="1" smtClean="0"/>
                        <a:t>next</a:t>
                      </a:r>
                      <a:r>
                        <a:rPr lang="de-DE" dirty="0" smtClean="0"/>
                        <a:t> </a:t>
                      </a:r>
                      <a:r>
                        <a:rPr lang="de-DE" dirty="0" err="1" smtClean="0"/>
                        <a:t>step</a:t>
                      </a:r>
                      <a:endParaRPr lang="de-DE" dirty="0"/>
                    </a:p>
                  </a:txBody>
                  <a:tcPr/>
                </a:tc>
              </a:tr>
              <a:tr h="339077">
                <a:tc>
                  <a:txBody>
                    <a:bodyPr/>
                    <a:lstStyle/>
                    <a:p>
                      <a:r>
                        <a:rPr lang="de-DE" sz="2000" dirty="0" smtClean="0"/>
                        <a:t>0</a:t>
                      </a:r>
                      <a:endParaRPr lang="de-DE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2000" dirty="0" smtClean="0"/>
                        <a:t>y</a:t>
                      </a:r>
                      <a:endParaRPr lang="de-DE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000" dirty="0" smtClean="0"/>
                        <a:t>x</a:t>
                      </a:r>
                      <a:r>
                        <a:rPr lang="en-GB" sz="2000" baseline="-25000" dirty="0" smtClean="0"/>
                        <a:t>0</a:t>
                      </a:r>
                      <a:r>
                        <a:rPr lang="en-GB" sz="2000" dirty="0" smtClean="0"/>
                        <a:t>=</a:t>
                      </a:r>
                      <a:r>
                        <a:rPr lang="en-GB" sz="2000" dirty="0" err="1" smtClean="0"/>
                        <a:t>I·y</a:t>
                      </a:r>
                      <a:endParaRPr lang="de-DE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2000" dirty="0" err="1" smtClean="0"/>
                        <a:t>A·y</a:t>
                      </a:r>
                      <a:endParaRPr lang="de-DE" sz="2000" dirty="0"/>
                    </a:p>
                  </a:txBody>
                  <a:tcPr/>
                </a:tc>
              </a:tr>
              <a:tr h="339077">
                <a:tc>
                  <a:txBody>
                    <a:bodyPr/>
                    <a:lstStyle/>
                    <a:p>
                      <a:r>
                        <a:rPr lang="de-DE" sz="2000" dirty="0" smtClean="0"/>
                        <a:t>1</a:t>
                      </a:r>
                      <a:endParaRPr lang="de-DE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de-DE" sz="20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000" dirty="0" smtClean="0"/>
                        <a:t>x</a:t>
                      </a:r>
                      <a:r>
                        <a:rPr lang="en-GB" sz="2000" baseline="-25000" dirty="0" smtClean="0"/>
                        <a:t>1</a:t>
                      </a:r>
                      <a:r>
                        <a:rPr lang="en-GB" sz="2000" dirty="0" smtClean="0"/>
                        <a:t>=</a:t>
                      </a:r>
                      <a:r>
                        <a:rPr lang="de-DE" sz="2000" dirty="0" err="1" smtClean="0"/>
                        <a:t>A·y</a:t>
                      </a:r>
                      <a:endParaRPr lang="de-DE" sz="20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2000" dirty="0" smtClean="0"/>
                        <a:t>A</a:t>
                      </a:r>
                      <a:r>
                        <a:rPr lang="de-DE" sz="2000" baseline="30000" dirty="0" smtClean="0"/>
                        <a:t>2</a:t>
                      </a:r>
                      <a:r>
                        <a:rPr lang="de-DE" sz="2000" dirty="0" smtClean="0"/>
                        <a:t>·y</a:t>
                      </a:r>
                    </a:p>
                  </a:txBody>
                  <a:tcPr/>
                </a:tc>
              </a:tr>
              <a:tr h="339077">
                <a:tc>
                  <a:txBody>
                    <a:bodyPr/>
                    <a:lstStyle/>
                    <a:p>
                      <a:r>
                        <a:rPr lang="de-DE" sz="2000" dirty="0" smtClean="0"/>
                        <a:t>2</a:t>
                      </a:r>
                      <a:endParaRPr lang="de-DE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000" dirty="0" smtClean="0"/>
                        <a:t>x</a:t>
                      </a:r>
                      <a:r>
                        <a:rPr lang="en-GB" sz="2000" baseline="-25000" dirty="0" smtClean="0"/>
                        <a:t>2</a:t>
                      </a:r>
                      <a:r>
                        <a:rPr lang="en-GB" sz="2000" dirty="0" smtClean="0"/>
                        <a:t>=</a:t>
                      </a:r>
                      <a:r>
                        <a:rPr lang="de-DE" sz="2000" dirty="0" smtClean="0"/>
                        <a:t>A</a:t>
                      </a:r>
                      <a:r>
                        <a:rPr lang="de-DE" sz="2000" baseline="30000" dirty="0" smtClean="0"/>
                        <a:t>2</a:t>
                      </a:r>
                      <a:r>
                        <a:rPr lang="de-DE" sz="2000" dirty="0" smtClean="0"/>
                        <a:t>·y</a:t>
                      </a:r>
                      <a:endParaRPr lang="de-DE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2000" dirty="0" smtClean="0"/>
                        <a:t>A</a:t>
                      </a:r>
                      <a:r>
                        <a:rPr lang="de-DE" sz="2000" baseline="30000" dirty="0" smtClean="0"/>
                        <a:t>3</a:t>
                      </a:r>
                      <a:r>
                        <a:rPr lang="de-DE" sz="2000" dirty="0" smtClean="0"/>
                        <a:t>·y</a:t>
                      </a:r>
                      <a:endParaRPr lang="de-DE" sz="2000" dirty="0"/>
                    </a:p>
                  </a:txBody>
                  <a:tcPr/>
                </a:tc>
              </a:tr>
              <a:tr h="339077">
                <a:tc>
                  <a:txBody>
                    <a:bodyPr/>
                    <a:lstStyle/>
                    <a:p>
                      <a:r>
                        <a:rPr lang="de-DE" sz="2000" dirty="0" smtClean="0"/>
                        <a:t>3</a:t>
                      </a:r>
                      <a:endParaRPr lang="de-DE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000" dirty="0" smtClean="0"/>
                        <a:t>x</a:t>
                      </a:r>
                      <a:r>
                        <a:rPr lang="en-GB" sz="2000" baseline="-25000" dirty="0" smtClean="0"/>
                        <a:t>3</a:t>
                      </a:r>
                      <a:r>
                        <a:rPr lang="en-GB" sz="2000" dirty="0" smtClean="0"/>
                        <a:t>=</a:t>
                      </a:r>
                      <a:r>
                        <a:rPr lang="de-DE" sz="2000" dirty="0" smtClean="0"/>
                        <a:t>A</a:t>
                      </a:r>
                      <a:r>
                        <a:rPr lang="de-DE" sz="2000" baseline="30000" dirty="0" smtClean="0"/>
                        <a:t>3</a:t>
                      </a:r>
                      <a:r>
                        <a:rPr lang="de-DE" sz="2000" dirty="0" smtClean="0"/>
                        <a:t>·y</a:t>
                      </a:r>
                      <a:endParaRPr lang="de-DE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2000" dirty="0" smtClean="0"/>
                        <a:t>A</a:t>
                      </a:r>
                      <a:r>
                        <a:rPr lang="de-DE" sz="2000" baseline="30000" dirty="0" smtClean="0"/>
                        <a:t>4</a:t>
                      </a:r>
                      <a:r>
                        <a:rPr lang="de-DE" sz="2000" dirty="0" smtClean="0"/>
                        <a:t>·y</a:t>
                      </a:r>
                      <a:endParaRPr lang="de-DE" sz="2000" dirty="0"/>
                    </a:p>
                  </a:txBody>
                  <a:tcPr/>
                </a:tc>
              </a:tr>
              <a:tr h="339077">
                <a:tc>
                  <a:txBody>
                    <a:bodyPr/>
                    <a:lstStyle/>
                    <a:p>
                      <a:r>
                        <a:rPr lang="de-DE" sz="2000" dirty="0" smtClean="0"/>
                        <a:t>4</a:t>
                      </a:r>
                      <a:endParaRPr lang="de-DE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000" dirty="0" smtClean="0"/>
                        <a:t>x</a:t>
                      </a:r>
                      <a:r>
                        <a:rPr lang="en-GB" sz="2000" baseline="-25000" dirty="0" smtClean="0"/>
                        <a:t>4</a:t>
                      </a:r>
                      <a:r>
                        <a:rPr lang="en-GB" sz="2000" dirty="0" smtClean="0"/>
                        <a:t>=</a:t>
                      </a:r>
                      <a:r>
                        <a:rPr lang="de-DE" sz="2000" dirty="0" smtClean="0"/>
                        <a:t>A</a:t>
                      </a:r>
                      <a:r>
                        <a:rPr lang="de-DE" sz="2000" baseline="30000" dirty="0" smtClean="0"/>
                        <a:t>4</a:t>
                      </a:r>
                      <a:r>
                        <a:rPr lang="de-DE" sz="2000" dirty="0" smtClean="0"/>
                        <a:t>·y</a:t>
                      </a:r>
                      <a:endParaRPr lang="de-DE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2000" dirty="0" smtClean="0"/>
                        <a:t>A</a:t>
                      </a:r>
                      <a:r>
                        <a:rPr lang="de-DE" sz="2000" baseline="30000" dirty="0" smtClean="0"/>
                        <a:t>5</a:t>
                      </a:r>
                      <a:r>
                        <a:rPr lang="de-DE" sz="2000" dirty="0" smtClean="0"/>
                        <a:t>·y</a:t>
                      </a:r>
                      <a:endParaRPr lang="de-DE" sz="2000" dirty="0"/>
                    </a:p>
                  </a:txBody>
                  <a:tcPr/>
                </a:tc>
              </a:tr>
              <a:tr h="339077">
                <a:tc>
                  <a:txBody>
                    <a:bodyPr/>
                    <a:lstStyle/>
                    <a:p>
                      <a:r>
                        <a:rPr lang="de-DE" sz="2000" dirty="0" smtClean="0"/>
                        <a:t>…</a:t>
                      </a:r>
                      <a:endParaRPr lang="de-DE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000" dirty="0" smtClean="0"/>
                        <a:t>…</a:t>
                      </a:r>
                      <a:endParaRPr lang="de-DE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000" dirty="0" smtClean="0"/>
                        <a:t>…</a:t>
                      </a:r>
                      <a:endParaRPr lang="de-DE" sz="2000" dirty="0"/>
                    </a:p>
                  </a:txBody>
                  <a:tcPr/>
                </a:tc>
              </a:tr>
              <a:tr h="443408">
                <a:tc>
                  <a:txBody>
                    <a:bodyPr/>
                    <a:lstStyle/>
                    <a:p>
                      <a:r>
                        <a:rPr lang="de-DE" sz="2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∞</a:t>
                      </a:r>
                      <a:endParaRPr lang="de-DE" sz="2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000" dirty="0" smtClean="0"/>
                        <a:t>x=</a:t>
                      </a:r>
                      <a:r>
                        <a:rPr lang="de-DE" sz="2000" dirty="0" err="1" smtClean="0"/>
                        <a:t>L·y</a:t>
                      </a:r>
                      <a:endParaRPr lang="de-DE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 sz="2000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3" name="Objek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7072228"/>
              </p:ext>
            </p:extLst>
          </p:nvPr>
        </p:nvGraphicFramePr>
        <p:xfrm>
          <a:off x="961779" y="5899360"/>
          <a:ext cx="7262813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11" name="Formel" r:id="rId5" imgW="3124080" imgH="241200" progId="Equation.3">
                  <p:embed/>
                </p:oleObj>
              </mc:Choice>
              <mc:Fallback>
                <p:oleObj name="Formel" r:id="rId5" imgW="3124080" imgH="2412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61779" y="5899360"/>
                        <a:ext cx="7262813" cy="5524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Textfeld 8"/>
          <p:cNvSpPr txBox="1"/>
          <p:nvPr/>
        </p:nvSpPr>
        <p:spPr>
          <a:xfrm>
            <a:off x="7729296" y="4421983"/>
            <a:ext cx="377898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 smtClean="0"/>
              <a:t>Every power of A represents </a:t>
            </a:r>
          </a:p>
          <a:p>
            <a:r>
              <a:rPr lang="en-GB" sz="2400" dirty="0" smtClean="0"/>
              <a:t>one tier in the supply chain!</a:t>
            </a:r>
            <a:endParaRPr lang="de-DE" sz="2400" dirty="0"/>
          </a:p>
        </p:txBody>
      </p:sp>
      <p:sp>
        <p:nvSpPr>
          <p:cNvPr id="14" name="Textfeld 13"/>
          <p:cNvSpPr txBox="1"/>
          <p:nvPr/>
        </p:nvSpPr>
        <p:spPr>
          <a:xfrm>
            <a:off x="0" y="6488668"/>
            <a:ext cx="67732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Reference: </a:t>
            </a:r>
            <a:r>
              <a:rPr lang="en-GB" dirty="0">
                <a:hlinkClick r:id="rId7"/>
              </a:rPr>
              <a:t>http://www.lcatextbook.com</a:t>
            </a:r>
            <a:r>
              <a:rPr lang="en-GB" dirty="0" smtClean="0">
                <a:hlinkClick r:id="rId7"/>
              </a:rPr>
              <a:t>/</a:t>
            </a:r>
            <a:r>
              <a:rPr lang="en-GB" dirty="0" smtClean="0"/>
              <a:t> Chapter 8, provided on ILIAS</a:t>
            </a:r>
            <a:endParaRPr lang="de-DE" dirty="0"/>
          </a:p>
        </p:txBody>
      </p:sp>
      <p:sp>
        <p:nvSpPr>
          <p:cNvPr id="16" name="Textfeld 15"/>
          <p:cNvSpPr txBox="1"/>
          <p:nvPr/>
        </p:nvSpPr>
        <p:spPr>
          <a:xfrm>
            <a:off x="226883" y="5399823"/>
            <a:ext cx="115633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 smtClean="0"/>
              <a:t>If the power series of I+A+A</a:t>
            </a:r>
            <a:r>
              <a:rPr lang="en-GB" sz="2400" baseline="30000" dirty="0" smtClean="0"/>
              <a:t>2</a:t>
            </a:r>
            <a:r>
              <a:rPr lang="en-GB" sz="2400" dirty="0" smtClean="0"/>
              <a:t>+A</a:t>
            </a:r>
            <a:r>
              <a:rPr lang="en-GB" sz="2400" baseline="30000" dirty="0" smtClean="0"/>
              <a:t>3</a:t>
            </a:r>
            <a:r>
              <a:rPr lang="en-GB" sz="2400" dirty="0" smtClean="0"/>
              <a:t>+A</a:t>
            </a:r>
            <a:r>
              <a:rPr lang="en-GB" sz="2400" baseline="30000" dirty="0" smtClean="0"/>
              <a:t>4</a:t>
            </a:r>
            <a:r>
              <a:rPr lang="en-GB" sz="2400" dirty="0" smtClean="0"/>
              <a:t>+… converges, it can be rewritten as follows:</a:t>
            </a:r>
            <a:endParaRPr lang="de-DE" sz="2400" dirty="0"/>
          </a:p>
        </p:txBody>
      </p:sp>
      <p:sp>
        <p:nvSpPr>
          <p:cNvPr id="23" name="Rechteck 22"/>
          <p:cNvSpPr/>
          <p:nvPr/>
        </p:nvSpPr>
        <p:spPr>
          <a:xfrm>
            <a:off x="7415699" y="2117372"/>
            <a:ext cx="961053" cy="10077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8" name="Textfeld 7"/>
          <p:cNvSpPr txBox="1"/>
          <p:nvPr/>
        </p:nvSpPr>
        <p:spPr>
          <a:xfrm>
            <a:off x="7083598" y="2215120"/>
            <a:ext cx="170591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Nat. resources/</a:t>
            </a:r>
          </a:p>
          <a:p>
            <a:r>
              <a:rPr lang="en-GB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Emissions     </a:t>
            </a:r>
            <a:r>
              <a:rPr lang="en-GB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</a:t>
            </a:r>
            <a:endParaRPr lang="de-DE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" name="Textfeld 23"/>
          <p:cNvSpPr txBox="1"/>
          <p:nvPr/>
        </p:nvSpPr>
        <p:spPr>
          <a:xfrm>
            <a:off x="8246409" y="5957160"/>
            <a:ext cx="305974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000" dirty="0" smtClean="0"/>
              <a:t>L </a:t>
            </a:r>
            <a:r>
              <a:rPr lang="de-DE" sz="2000" dirty="0" err="1" smtClean="0"/>
              <a:t>is</a:t>
            </a:r>
            <a:r>
              <a:rPr lang="de-DE" sz="2000" dirty="0" smtClean="0"/>
              <a:t> </a:t>
            </a:r>
            <a:r>
              <a:rPr lang="de-DE" sz="2000" dirty="0" err="1" smtClean="0"/>
              <a:t>called</a:t>
            </a:r>
            <a:r>
              <a:rPr lang="de-DE" sz="2000" dirty="0" smtClean="0"/>
              <a:t> ‚Leontief inverse‘.</a:t>
            </a:r>
            <a:endParaRPr lang="de-DE" sz="2000" dirty="0"/>
          </a:p>
        </p:txBody>
      </p:sp>
    </p:spTree>
    <p:extLst>
      <p:ext uri="{BB962C8B-B14F-4D97-AF65-F5344CB8AC3E}">
        <p14:creationId xmlns:p14="http://schemas.microsoft.com/office/powerpoint/2010/main" val="40493034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9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06157" y="5990965"/>
            <a:ext cx="836878" cy="8368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5" name="Textfeld 4"/>
          <p:cNvSpPr txBox="1"/>
          <p:nvPr/>
        </p:nvSpPr>
        <p:spPr>
          <a:xfrm>
            <a:off x="1909755" y="76200"/>
            <a:ext cx="786349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/>
            <a:r>
              <a:rPr lang="de-DE" sz="2800" b="1" dirty="0" smtClean="0"/>
              <a:t>A </a:t>
            </a:r>
            <a:r>
              <a:rPr lang="de-DE" sz="2800" b="1" dirty="0" err="1" smtClean="0"/>
              <a:t>more</a:t>
            </a:r>
            <a:r>
              <a:rPr lang="de-DE" sz="2800" b="1" dirty="0" smtClean="0"/>
              <a:t> </a:t>
            </a:r>
            <a:r>
              <a:rPr lang="de-DE" sz="2800" b="1" dirty="0" err="1" smtClean="0"/>
              <a:t>technical</a:t>
            </a:r>
            <a:r>
              <a:rPr lang="de-DE" sz="2800" b="1" dirty="0" smtClean="0"/>
              <a:t> </a:t>
            </a:r>
            <a:r>
              <a:rPr lang="de-DE" sz="2800" b="1" dirty="0" err="1" smtClean="0"/>
              <a:t>derivation</a:t>
            </a:r>
            <a:r>
              <a:rPr lang="de-DE" sz="2800" b="1" dirty="0" smtClean="0"/>
              <a:t> of </a:t>
            </a:r>
            <a:r>
              <a:rPr lang="de-DE" sz="2800" b="1" dirty="0" err="1" smtClean="0"/>
              <a:t>the</a:t>
            </a:r>
            <a:r>
              <a:rPr lang="de-DE" sz="2800" b="1" dirty="0" smtClean="0"/>
              <a:t> Leontief L </a:t>
            </a:r>
            <a:r>
              <a:rPr lang="de-DE" sz="2800" b="1" dirty="0" err="1" smtClean="0"/>
              <a:t>matrix</a:t>
            </a:r>
            <a:endParaRPr lang="de-DE" sz="2800" b="1" dirty="0"/>
          </a:p>
        </p:txBody>
      </p:sp>
      <p:sp>
        <p:nvSpPr>
          <p:cNvPr id="7" name="Textfeld 6"/>
          <p:cNvSpPr txBox="1"/>
          <p:nvPr/>
        </p:nvSpPr>
        <p:spPr>
          <a:xfrm>
            <a:off x="1575289" y="956095"/>
            <a:ext cx="1009308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000" dirty="0" err="1" smtClean="0"/>
              <a:t>With</a:t>
            </a:r>
            <a:r>
              <a:rPr lang="de-DE" sz="2000" dirty="0" smtClean="0"/>
              <a:t> </a:t>
            </a:r>
            <a:r>
              <a:rPr lang="de-DE" sz="2000" dirty="0" err="1" smtClean="0"/>
              <a:t>the</a:t>
            </a:r>
            <a:r>
              <a:rPr lang="de-DE" sz="2000" dirty="0" smtClean="0"/>
              <a:t> </a:t>
            </a:r>
            <a:r>
              <a:rPr lang="de-DE" sz="2000" dirty="0" err="1" smtClean="0"/>
              <a:t>help</a:t>
            </a:r>
            <a:r>
              <a:rPr lang="de-DE" sz="2000" dirty="0" smtClean="0"/>
              <a:t> of A, </a:t>
            </a:r>
            <a:r>
              <a:rPr lang="de-DE" sz="2000" dirty="0" err="1" smtClean="0"/>
              <a:t>the</a:t>
            </a:r>
            <a:r>
              <a:rPr lang="de-DE" sz="2000" dirty="0" smtClean="0"/>
              <a:t> </a:t>
            </a:r>
            <a:r>
              <a:rPr lang="de-DE" sz="2000" dirty="0" err="1" smtClean="0"/>
              <a:t>market</a:t>
            </a:r>
            <a:r>
              <a:rPr lang="de-DE" sz="2000" dirty="0" smtClean="0"/>
              <a:t> </a:t>
            </a:r>
            <a:r>
              <a:rPr lang="de-DE" sz="2000" dirty="0" err="1" smtClean="0"/>
              <a:t>balance</a:t>
            </a:r>
            <a:r>
              <a:rPr lang="de-DE" sz="2000" dirty="0" smtClean="0"/>
              <a:t> </a:t>
            </a:r>
            <a:r>
              <a:rPr lang="de-DE" sz="2000" dirty="0" err="1" smtClean="0"/>
              <a:t>can</a:t>
            </a:r>
            <a:r>
              <a:rPr lang="de-DE" sz="2000" dirty="0" smtClean="0"/>
              <a:t> </a:t>
            </a:r>
            <a:r>
              <a:rPr lang="de-DE" sz="2000" dirty="0" err="1" smtClean="0"/>
              <a:t>be</a:t>
            </a:r>
            <a:r>
              <a:rPr lang="de-DE" sz="2000" dirty="0" smtClean="0"/>
              <a:t> </a:t>
            </a:r>
            <a:r>
              <a:rPr lang="de-DE" sz="2000" dirty="0" err="1" smtClean="0"/>
              <a:t>reformulated</a:t>
            </a:r>
            <a:r>
              <a:rPr lang="de-DE" sz="2000" dirty="0" smtClean="0"/>
              <a:t> (e </a:t>
            </a:r>
            <a:r>
              <a:rPr lang="de-DE" sz="2000" dirty="0" err="1" smtClean="0"/>
              <a:t>is</a:t>
            </a:r>
            <a:r>
              <a:rPr lang="de-DE" sz="2000" dirty="0" smtClean="0"/>
              <a:t> a </a:t>
            </a:r>
            <a:r>
              <a:rPr lang="de-DE" sz="2000" dirty="0" err="1" smtClean="0"/>
              <a:t>summation</a:t>
            </a:r>
            <a:r>
              <a:rPr lang="de-DE" sz="2000" dirty="0" smtClean="0"/>
              <a:t> </a:t>
            </a:r>
            <a:r>
              <a:rPr lang="de-DE" sz="2000" dirty="0" err="1" smtClean="0"/>
              <a:t>vector</a:t>
            </a:r>
            <a:r>
              <a:rPr lang="de-DE" sz="2000" dirty="0" smtClean="0"/>
              <a:t> of 1s </a:t>
            </a:r>
            <a:r>
              <a:rPr lang="de-DE" sz="2000" dirty="0" err="1" smtClean="0"/>
              <a:t>only</a:t>
            </a:r>
            <a:r>
              <a:rPr lang="de-DE" sz="2000" dirty="0"/>
              <a:t>)</a:t>
            </a:r>
            <a:endParaRPr lang="de-DE" sz="2000" dirty="0" smtClean="0"/>
          </a:p>
        </p:txBody>
      </p:sp>
      <p:graphicFrame>
        <p:nvGraphicFramePr>
          <p:cNvPr id="8" name="Objek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05907478"/>
              </p:ext>
            </p:extLst>
          </p:nvPr>
        </p:nvGraphicFramePr>
        <p:xfrm>
          <a:off x="246504" y="1543924"/>
          <a:ext cx="3897312" cy="471881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367" name="Formel" r:id="rId4" imgW="1676160" imgH="2057400" progId="Equation.3">
                  <p:embed/>
                </p:oleObj>
              </mc:Choice>
              <mc:Fallback>
                <p:oleObj name="Formel" r:id="rId4" imgW="1676160" imgH="2057400" progId="Equation.3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6504" y="1543924"/>
                        <a:ext cx="3897312" cy="4718816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0" name="Grafik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68574" y="1712880"/>
            <a:ext cx="5620134" cy="3134849"/>
          </a:xfrm>
          <a:prstGeom prst="rect">
            <a:avLst/>
          </a:prstGeom>
        </p:spPr>
      </p:pic>
      <p:sp>
        <p:nvSpPr>
          <p:cNvPr id="11" name="Textfeld 10"/>
          <p:cNvSpPr txBox="1"/>
          <p:nvPr/>
        </p:nvSpPr>
        <p:spPr>
          <a:xfrm>
            <a:off x="2242505" y="4080750"/>
            <a:ext cx="441640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000" dirty="0" smtClean="0">
                <a:sym typeface="Wingdings" panose="05000000000000000000" pitchFamily="2" charset="2"/>
              </a:rPr>
              <a:t> Market </a:t>
            </a:r>
            <a:r>
              <a:rPr lang="de-DE" sz="2000" dirty="0" err="1" smtClean="0">
                <a:sym typeface="Wingdings" panose="05000000000000000000" pitchFamily="2" charset="2"/>
              </a:rPr>
              <a:t>balance</a:t>
            </a:r>
            <a:r>
              <a:rPr lang="de-DE" sz="2000" dirty="0" smtClean="0">
                <a:sym typeface="Wingdings" panose="05000000000000000000" pitchFamily="2" charset="2"/>
              </a:rPr>
              <a:t> in </a:t>
            </a:r>
            <a:r>
              <a:rPr lang="de-DE" sz="2000" dirty="0" err="1" smtClean="0">
                <a:sym typeface="Wingdings" panose="05000000000000000000" pitchFamily="2" charset="2"/>
              </a:rPr>
              <a:t>terms</a:t>
            </a:r>
            <a:r>
              <a:rPr lang="de-DE" sz="2000" dirty="0" smtClean="0">
                <a:sym typeface="Wingdings" panose="05000000000000000000" pitchFamily="2" charset="2"/>
              </a:rPr>
              <a:t> </a:t>
            </a:r>
            <a:r>
              <a:rPr lang="de-DE" sz="2000" dirty="0" err="1" smtClean="0">
                <a:sym typeface="Wingdings" panose="05000000000000000000" pitchFamily="2" charset="2"/>
              </a:rPr>
              <a:t>of</a:t>
            </a:r>
            <a:r>
              <a:rPr lang="de-DE" sz="2000" dirty="0" smtClean="0">
                <a:sym typeface="Wingdings" panose="05000000000000000000" pitchFamily="2" charset="2"/>
              </a:rPr>
              <a:t> x, y, </a:t>
            </a:r>
            <a:r>
              <a:rPr lang="de-DE" sz="2000" dirty="0" err="1" smtClean="0">
                <a:sym typeface="Wingdings" panose="05000000000000000000" pitchFamily="2" charset="2"/>
              </a:rPr>
              <a:t>and</a:t>
            </a:r>
            <a:r>
              <a:rPr lang="de-DE" sz="2000" dirty="0" smtClean="0">
                <a:sym typeface="Wingdings" panose="05000000000000000000" pitchFamily="2" charset="2"/>
              </a:rPr>
              <a:t> A</a:t>
            </a:r>
            <a:endParaRPr lang="de-DE" sz="2000" dirty="0"/>
          </a:p>
        </p:txBody>
      </p:sp>
      <p:sp>
        <p:nvSpPr>
          <p:cNvPr id="12" name="Textfeld 11"/>
          <p:cNvSpPr txBox="1"/>
          <p:nvPr/>
        </p:nvSpPr>
        <p:spPr>
          <a:xfrm>
            <a:off x="4204414" y="5813031"/>
            <a:ext cx="597413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000" dirty="0" smtClean="0">
                <a:sym typeface="Wingdings" panose="05000000000000000000" pitchFamily="2" charset="2"/>
              </a:rPr>
              <a:t> </a:t>
            </a:r>
            <a:r>
              <a:rPr lang="de-DE" sz="2000" dirty="0" err="1" smtClean="0">
                <a:sym typeface="Wingdings" panose="05000000000000000000" pitchFamily="2" charset="2"/>
              </a:rPr>
              <a:t>Inverted</a:t>
            </a:r>
            <a:r>
              <a:rPr lang="de-DE" sz="2000" dirty="0" smtClean="0">
                <a:sym typeface="Wingdings" panose="05000000000000000000" pitchFamily="2" charset="2"/>
              </a:rPr>
              <a:t> </a:t>
            </a:r>
            <a:r>
              <a:rPr lang="de-DE" sz="2000" dirty="0" err="1" smtClean="0">
                <a:sym typeface="Wingdings" panose="05000000000000000000" pitchFamily="2" charset="2"/>
              </a:rPr>
              <a:t>market</a:t>
            </a:r>
            <a:r>
              <a:rPr lang="de-DE" sz="2000" dirty="0" smtClean="0">
                <a:sym typeface="Wingdings" panose="05000000000000000000" pitchFamily="2" charset="2"/>
              </a:rPr>
              <a:t> </a:t>
            </a:r>
            <a:r>
              <a:rPr lang="de-DE" sz="2000" dirty="0" err="1" smtClean="0">
                <a:sym typeface="Wingdings" panose="05000000000000000000" pitchFamily="2" charset="2"/>
              </a:rPr>
              <a:t>balance</a:t>
            </a:r>
            <a:r>
              <a:rPr lang="de-DE" sz="2000" dirty="0" smtClean="0">
                <a:sym typeface="Wingdings" panose="05000000000000000000" pitchFamily="2" charset="2"/>
              </a:rPr>
              <a:t>, </a:t>
            </a:r>
            <a:r>
              <a:rPr lang="de-DE" sz="2000" dirty="0" smtClean="0"/>
              <a:t>L </a:t>
            </a:r>
            <a:r>
              <a:rPr lang="de-DE" sz="2000" dirty="0" err="1" smtClean="0"/>
              <a:t>is</a:t>
            </a:r>
            <a:r>
              <a:rPr lang="de-DE" sz="2000" dirty="0" smtClean="0"/>
              <a:t> </a:t>
            </a:r>
            <a:r>
              <a:rPr lang="de-DE" sz="2000" dirty="0" err="1" smtClean="0"/>
              <a:t>called</a:t>
            </a:r>
            <a:r>
              <a:rPr lang="de-DE" sz="2000" dirty="0" smtClean="0"/>
              <a:t> ‚Leontief inverse‘.</a:t>
            </a:r>
            <a:endParaRPr lang="de-DE" sz="2000" dirty="0"/>
          </a:p>
        </p:txBody>
      </p:sp>
      <p:sp>
        <p:nvSpPr>
          <p:cNvPr id="13" name="Rechteck 12"/>
          <p:cNvSpPr/>
          <p:nvPr/>
        </p:nvSpPr>
        <p:spPr>
          <a:xfrm>
            <a:off x="6061684" y="1658148"/>
            <a:ext cx="961053" cy="17829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4" name="Textfeld 13"/>
          <p:cNvSpPr txBox="1"/>
          <p:nvPr/>
        </p:nvSpPr>
        <p:spPr>
          <a:xfrm>
            <a:off x="5300813" y="2083472"/>
            <a:ext cx="213552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Nat. resources/</a:t>
            </a:r>
          </a:p>
          <a:p>
            <a:r>
              <a:rPr lang="en-GB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Emissions     </a:t>
            </a:r>
            <a:r>
              <a:rPr lang="en-GB" sz="24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</a:t>
            </a:r>
            <a:endParaRPr lang="de-DE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Rechteck 3"/>
          <p:cNvSpPr/>
          <p:nvPr/>
        </p:nvSpPr>
        <p:spPr>
          <a:xfrm>
            <a:off x="246504" y="1543924"/>
            <a:ext cx="1874516" cy="47571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5" name="Rechteck 14"/>
          <p:cNvSpPr/>
          <p:nvPr/>
        </p:nvSpPr>
        <p:spPr>
          <a:xfrm>
            <a:off x="246504" y="4014882"/>
            <a:ext cx="1874516" cy="47571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6" name="Rechteck 15"/>
          <p:cNvSpPr/>
          <p:nvPr/>
        </p:nvSpPr>
        <p:spPr>
          <a:xfrm>
            <a:off x="246504" y="5775231"/>
            <a:ext cx="3897312" cy="47571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7" name="Textfeld 16"/>
          <p:cNvSpPr txBox="1"/>
          <p:nvPr/>
        </p:nvSpPr>
        <p:spPr>
          <a:xfrm>
            <a:off x="2052417" y="1576020"/>
            <a:ext cx="510357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000" dirty="0" smtClean="0">
                <a:sym typeface="Wingdings" panose="05000000000000000000" pitchFamily="2" charset="2"/>
              </a:rPr>
              <a:t> Market </a:t>
            </a:r>
            <a:r>
              <a:rPr lang="de-DE" sz="2000" dirty="0" err="1" smtClean="0">
                <a:sym typeface="Wingdings" panose="05000000000000000000" pitchFamily="2" charset="2"/>
              </a:rPr>
              <a:t>balance</a:t>
            </a:r>
            <a:r>
              <a:rPr lang="de-DE" sz="2000" dirty="0" smtClean="0">
                <a:sym typeface="Wingdings" panose="05000000000000000000" pitchFamily="2" charset="2"/>
              </a:rPr>
              <a:t> </a:t>
            </a:r>
            <a:r>
              <a:rPr lang="de-DE" sz="2000" dirty="0" err="1" smtClean="0">
                <a:sym typeface="Wingdings" panose="05000000000000000000" pitchFamily="2" charset="2"/>
              </a:rPr>
              <a:t>with</a:t>
            </a:r>
            <a:r>
              <a:rPr lang="de-DE" sz="2000" dirty="0" smtClean="0">
                <a:sym typeface="Wingdings" panose="05000000000000000000" pitchFamily="2" charset="2"/>
              </a:rPr>
              <a:t> </a:t>
            </a:r>
            <a:r>
              <a:rPr lang="de-DE" sz="2000" dirty="0" err="1" smtClean="0">
                <a:sym typeface="Wingdings" panose="05000000000000000000" pitchFamily="2" charset="2"/>
              </a:rPr>
              <a:t>flow</a:t>
            </a:r>
            <a:r>
              <a:rPr lang="de-DE" sz="2000" dirty="0" smtClean="0">
                <a:sym typeface="Wingdings" panose="05000000000000000000" pitchFamily="2" charset="2"/>
              </a:rPr>
              <a:t> </a:t>
            </a:r>
            <a:r>
              <a:rPr lang="de-DE" sz="2000" dirty="0" err="1" smtClean="0">
                <a:sym typeface="Wingdings" panose="05000000000000000000" pitchFamily="2" charset="2"/>
              </a:rPr>
              <a:t>vectors</a:t>
            </a:r>
            <a:r>
              <a:rPr lang="de-DE" sz="2000" dirty="0" smtClean="0">
                <a:sym typeface="Wingdings" panose="05000000000000000000" pitchFamily="2" charset="2"/>
              </a:rPr>
              <a:t> </a:t>
            </a:r>
            <a:r>
              <a:rPr lang="de-DE" sz="2000" dirty="0" err="1" smtClean="0">
                <a:sym typeface="Wingdings" panose="05000000000000000000" pitchFamily="2" charset="2"/>
              </a:rPr>
              <a:t>and</a:t>
            </a:r>
            <a:r>
              <a:rPr lang="de-DE" sz="2000" dirty="0" smtClean="0">
                <a:sym typeface="Wingdings" panose="05000000000000000000" pitchFamily="2" charset="2"/>
              </a:rPr>
              <a:t> </a:t>
            </a:r>
            <a:r>
              <a:rPr lang="de-DE" sz="2000" dirty="0" err="1" smtClean="0">
                <a:sym typeface="Wingdings" panose="05000000000000000000" pitchFamily="2" charset="2"/>
              </a:rPr>
              <a:t>tables</a:t>
            </a:r>
            <a:endParaRPr lang="de-DE" sz="2000" dirty="0"/>
          </a:p>
        </p:txBody>
      </p:sp>
    </p:spTree>
    <p:extLst>
      <p:ext uri="{BB962C8B-B14F-4D97-AF65-F5344CB8AC3E}">
        <p14:creationId xmlns:p14="http://schemas.microsoft.com/office/powerpoint/2010/main" val="10827847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9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06157" y="5990965"/>
            <a:ext cx="836878" cy="8368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3" name="Title 1"/>
          <p:cNvSpPr txBox="1">
            <a:spLocks/>
          </p:cNvSpPr>
          <p:nvPr/>
        </p:nvSpPr>
        <p:spPr>
          <a:xfrm>
            <a:off x="2771531" y="0"/>
            <a:ext cx="7877467" cy="381000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altLang="nb-NO" sz="3200" b="1" dirty="0" smtClean="0"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Summary: LCA in one equation</a:t>
            </a:r>
          </a:p>
        </p:txBody>
      </p:sp>
      <p:pic>
        <p:nvPicPr>
          <p:cNvPr id="4" name="Grafik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6321" y="655724"/>
            <a:ext cx="9458324" cy="59425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5976675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9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06157" y="5990965"/>
            <a:ext cx="836878" cy="8368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4" name="Textfeld 3"/>
          <p:cNvSpPr txBox="1"/>
          <p:nvPr/>
        </p:nvSpPr>
        <p:spPr>
          <a:xfrm>
            <a:off x="625010" y="41910"/>
            <a:ext cx="1151802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800" b="1" dirty="0" smtClean="0"/>
              <a:t>Mixed </a:t>
            </a:r>
            <a:r>
              <a:rPr lang="de-DE" sz="2800" b="1" dirty="0" err="1" smtClean="0"/>
              <a:t>units</a:t>
            </a:r>
            <a:r>
              <a:rPr lang="de-DE" sz="2800" b="1" dirty="0" smtClean="0"/>
              <a:t> </a:t>
            </a:r>
            <a:r>
              <a:rPr lang="de-DE" sz="2800" b="1" dirty="0" err="1" smtClean="0"/>
              <a:t>are</a:t>
            </a:r>
            <a:r>
              <a:rPr lang="de-DE" sz="2800" b="1" dirty="0" smtClean="0"/>
              <a:t> </a:t>
            </a:r>
            <a:r>
              <a:rPr lang="de-DE" sz="2800" b="1" dirty="0" err="1" smtClean="0"/>
              <a:t>no</a:t>
            </a:r>
            <a:r>
              <a:rPr lang="de-DE" sz="2800" b="1" dirty="0" smtClean="0"/>
              <a:t> </a:t>
            </a:r>
            <a:r>
              <a:rPr lang="de-DE" sz="2800" b="1" dirty="0" err="1" smtClean="0"/>
              <a:t>problem</a:t>
            </a:r>
            <a:r>
              <a:rPr lang="de-DE" sz="2800" b="1" dirty="0" smtClean="0"/>
              <a:t> </a:t>
            </a:r>
            <a:r>
              <a:rPr lang="de-DE" sz="2800" b="1" dirty="0" err="1" smtClean="0"/>
              <a:t>for</a:t>
            </a:r>
            <a:r>
              <a:rPr lang="de-DE" sz="2800" b="1" dirty="0" smtClean="0"/>
              <a:t> A </a:t>
            </a:r>
            <a:r>
              <a:rPr lang="de-DE" sz="2800" b="1" dirty="0" err="1" smtClean="0"/>
              <a:t>and</a:t>
            </a:r>
            <a:r>
              <a:rPr lang="de-DE" sz="2800" b="1" dirty="0" smtClean="0"/>
              <a:t> L, </a:t>
            </a:r>
            <a:r>
              <a:rPr lang="de-DE" sz="2800" b="1" dirty="0" err="1" smtClean="0"/>
              <a:t>they</a:t>
            </a:r>
            <a:r>
              <a:rPr lang="de-DE" sz="2800" b="1" dirty="0" smtClean="0"/>
              <a:t> </a:t>
            </a:r>
            <a:r>
              <a:rPr lang="de-DE" sz="2800" b="1" dirty="0" err="1" smtClean="0"/>
              <a:t>are</a:t>
            </a:r>
            <a:r>
              <a:rPr lang="de-DE" sz="2800" b="1" dirty="0" smtClean="0"/>
              <a:t> </a:t>
            </a:r>
            <a:r>
              <a:rPr lang="de-DE" sz="2800" b="1" dirty="0" err="1" smtClean="0"/>
              <a:t>preserved</a:t>
            </a:r>
            <a:r>
              <a:rPr lang="de-DE" sz="2800" b="1" dirty="0" smtClean="0"/>
              <a:t> </a:t>
            </a:r>
            <a:r>
              <a:rPr lang="de-DE" sz="2800" b="1" dirty="0" err="1" smtClean="0"/>
              <a:t>under</a:t>
            </a:r>
            <a:r>
              <a:rPr lang="de-DE" sz="2800" b="1" dirty="0" smtClean="0"/>
              <a:t> </a:t>
            </a:r>
            <a:r>
              <a:rPr lang="de-DE" sz="2800" b="1" dirty="0" err="1" smtClean="0"/>
              <a:t>inversion</a:t>
            </a:r>
            <a:r>
              <a:rPr lang="de-DE" sz="2800" b="1" dirty="0" smtClean="0"/>
              <a:t>!</a:t>
            </a:r>
            <a:endParaRPr lang="de-DE" sz="2800" b="1" dirty="0"/>
          </a:p>
        </p:txBody>
      </p:sp>
      <p:sp>
        <p:nvSpPr>
          <p:cNvPr id="6" name="Textfeld 5"/>
          <p:cNvSpPr txBox="1"/>
          <p:nvPr/>
        </p:nvSpPr>
        <p:spPr>
          <a:xfrm>
            <a:off x="1041889" y="4280308"/>
            <a:ext cx="10009345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 smtClean="0"/>
              <a:t>If the IOT has mixed units, A, A</a:t>
            </a:r>
            <a:r>
              <a:rPr lang="en-GB" sz="2400" baseline="30000" dirty="0" smtClean="0"/>
              <a:t>2</a:t>
            </a:r>
            <a:r>
              <a:rPr lang="en-GB" sz="2400" dirty="0" smtClean="0"/>
              <a:t>, A</a:t>
            </a:r>
            <a:r>
              <a:rPr lang="en-GB" sz="2400" baseline="30000" dirty="0" smtClean="0"/>
              <a:t>3</a:t>
            </a:r>
            <a:r>
              <a:rPr lang="en-GB" sz="2400" dirty="0" smtClean="0"/>
              <a:t>, A</a:t>
            </a:r>
            <a:r>
              <a:rPr lang="en-GB" sz="2400" baseline="30000" dirty="0" smtClean="0"/>
              <a:t>4</a:t>
            </a:r>
            <a:r>
              <a:rPr lang="en-GB" sz="2400" dirty="0" smtClean="0"/>
              <a:t>, … and L also have mixed units. That is no problem.</a:t>
            </a:r>
          </a:p>
          <a:p>
            <a:r>
              <a:rPr lang="en-GB" sz="2400" dirty="0" smtClean="0"/>
              <a:t>[L] denotes the units (of measurement) of L. Same for A.</a:t>
            </a:r>
          </a:p>
          <a:p>
            <a:endParaRPr lang="en-GB" sz="2400" dirty="0" smtClean="0"/>
          </a:p>
          <a:p>
            <a:r>
              <a:rPr lang="en-GB" sz="2400" dirty="0" smtClean="0"/>
              <a:t>Remember that no column balances can be calculated in a mixed unit system.</a:t>
            </a:r>
            <a:endParaRPr lang="de-DE" sz="2400" dirty="0"/>
          </a:p>
        </p:txBody>
      </p:sp>
      <p:pic>
        <p:nvPicPr>
          <p:cNvPr id="7" name="Grafik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1812" y="1220905"/>
            <a:ext cx="8629497" cy="24036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48051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hteck 4"/>
          <p:cNvSpPr/>
          <p:nvPr/>
        </p:nvSpPr>
        <p:spPr>
          <a:xfrm>
            <a:off x="0" y="1045155"/>
            <a:ext cx="961053" cy="10077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4" name="Grafik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866" y="801091"/>
            <a:ext cx="6415652" cy="3262909"/>
          </a:xfrm>
          <a:prstGeom prst="rect">
            <a:avLst/>
          </a:prstGeom>
        </p:spPr>
      </p:pic>
      <p:sp>
        <p:nvSpPr>
          <p:cNvPr id="7" name="Textfeld 6"/>
          <p:cNvSpPr txBox="1"/>
          <p:nvPr/>
        </p:nvSpPr>
        <p:spPr>
          <a:xfrm>
            <a:off x="5628640" y="1971040"/>
            <a:ext cx="31451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b="1" dirty="0" smtClean="0"/>
              <a:t>f</a:t>
            </a:r>
            <a:endParaRPr lang="de-DE" sz="3200" b="1" dirty="0"/>
          </a:p>
        </p:txBody>
      </p:sp>
      <p:sp>
        <p:nvSpPr>
          <p:cNvPr id="8" name="Textfeld 7"/>
          <p:cNvSpPr txBox="1"/>
          <p:nvPr/>
        </p:nvSpPr>
        <p:spPr>
          <a:xfrm>
            <a:off x="6754654" y="1102419"/>
            <a:ext cx="5473101" cy="212365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b="1" dirty="0" smtClean="0"/>
              <a:t>Matrix of relative emissions by industry B</a:t>
            </a:r>
          </a:p>
          <a:p>
            <a:r>
              <a:rPr lang="en-GB" sz="2400" b="1" dirty="0" smtClean="0"/>
              <a:t>and vector of total emissions b:</a:t>
            </a:r>
          </a:p>
          <a:p>
            <a:endParaRPr lang="en-GB" sz="2400" b="1" dirty="0"/>
          </a:p>
          <a:p>
            <a:r>
              <a:rPr lang="en-GB" sz="2400" b="1" dirty="0" smtClean="0"/>
              <a:t>                           </a:t>
            </a:r>
            <a:r>
              <a:rPr lang="en-GB" sz="3600" b="1" dirty="0"/>
              <a:t>b= </a:t>
            </a:r>
            <a:r>
              <a:rPr lang="en-GB" sz="3600" b="1" dirty="0" err="1"/>
              <a:t>B·x</a:t>
            </a:r>
            <a:endParaRPr lang="en-GB" sz="3600" b="1" dirty="0"/>
          </a:p>
          <a:p>
            <a:endParaRPr lang="en-GB" sz="2400" b="1" dirty="0" smtClean="0"/>
          </a:p>
        </p:txBody>
      </p:sp>
      <p:sp>
        <p:nvSpPr>
          <p:cNvPr id="9" name="Textfeld 8"/>
          <p:cNvSpPr txBox="1"/>
          <p:nvPr/>
        </p:nvSpPr>
        <p:spPr>
          <a:xfrm>
            <a:off x="4792112" y="1904425"/>
            <a:ext cx="37863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b="1" dirty="0" smtClean="0"/>
              <a:t>y</a:t>
            </a:r>
            <a:endParaRPr lang="de-DE" sz="3200" b="1" dirty="0"/>
          </a:p>
        </p:txBody>
      </p:sp>
      <p:sp>
        <p:nvSpPr>
          <p:cNvPr id="6" name="Rechteck 5"/>
          <p:cNvSpPr/>
          <p:nvPr/>
        </p:nvSpPr>
        <p:spPr>
          <a:xfrm>
            <a:off x="5227320" y="2519680"/>
            <a:ext cx="342900" cy="3048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Textfeld 9"/>
          <p:cNvSpPr txBox="1"/>
          <p:nvPr/>
        </p:nvSpPr>
        <p:spPr>
          <a:xfrm>
            <a:off x="5217845" y="2379692"/>
            <a:ext cx="37863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b="1" dirty="0" smtClean="0"/>
              <a:t>S</a:t>
            </a:r>
            <a:endParaRPr lang="de-DE" sz="3200" b="1" dirty="0"/>
          </a:p>
        </p:txBody>
      </p:sp>
      <p:pic>
        <p:nvPicPr>
          <p:cNvPr id="11" name="Picture 9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06157" y="5990965"/>
            <a:ext cx="836878" cy="8368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2" name="Textfeld 11"/>
          <p:cNvSpPr txBox="1"/>
          <p:nvPr/>
        </p:nvSpPr>
        <p:spPr>
          <a:xfrm>
            <a:off x="6278430" y="6277505"/>
            <a:ext cx="512037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b="1" dirty="0" smtClean="0"/>
              <a:t>B is a matrix [#emissions x #industries]</a:t>
            </a:r>
            <a:endParaRPr lang="de-DE" sz="2400" dirty="0"/>
          </a:p>
        </p:txBody>
      </p:sp>
      <p:sp>
        <p:nvSpPr>
          <p:cNvPr id="14" name="Textfeld 13"/>
          <p:cNvSpPr txBox="1"/>
          <p:nvPr/>
        </p:nvSpPr>
        <p:spPr>
          <a:xfrm>
            <a:off x="3745982" y="1971039"/>
            <a:ext cx="37382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b="1" dirty="0" smtClean="0"/>
              <a:t>x</a:t>
            </a:r>
            <a:endParaRPr lang="de-DE" sz="3200" b="1" dirty="0"/>
          </a:p>
        </p:txBody>
      </p:sp>
      <p:sp>
        <p:nvSpPr>
          <p:cNvPr id="13" name="Textfeld 12"/>
          <p:cNvSpPr txBox="1"/>
          <p:nvPr/>
        </p:nvSpPr>
        <p:spPr>
          <a:xfrm>
            <a:off x="3685846" y="2532092"/>
            <a:ext cx="73289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b="1" dirty="0" err="1" smtClean="0"/>
              <a:t>A·x</a:t>
            </a:r>
            <a:endParaRPr lang="de-DE" sz="3200" b="1" dirty="0"/>
          </a:p>
        </p:txBody>
      </p:sp>
      <p:sp>
        <p:nvSpPr>
          <p:cNvPr id="15" name="Textfeld 14"/>
          <p:cNvSpPr txBox="1"/>
          <p:nvPr/>
        </p:nvSpPr>
        <p:spPr>
          <a:xfrm>
            <a:off x="4038364" y="2379692"/>
            <a:ext cx="3898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3200" b="1" dirty="0"/>
              <a:t>^</a:t>
            </a:r>
          </a:p>
        </p:txBody>
      </p:sp>
      <p:sp>
        <p:nvSpPr>
          <p:cNvPr id="18" name="TextBox 2"/>
          <p:cNvSpPr txBox="1"/>
          <p:nvPr/>
        </p:nvSpPr>
        <p:spPr>
          <a:xfrm>
            <a:off x="2327229" y="103852"/>
            <a:ext cx="751718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200" b="1" dirty="0" smtClean="0"/>
              <a:t>Computational structure of LCA: Emissions</a:t>
            </a:r>
            <a:endParaRPr lang="en-US" sz="3200" b="1" dirty="0"/>
          </a:p>
        </p:txBody>
      </p:sp>
      <p:sp>
        <p:nvSpPr>
          <p:cNvPr id="21" name="Textfeld 20"/>
          <p:cNvSpPr txBox="1"/>
          <p:nvPr/>
        </p:nvSpPr>
        <p:spPr>
          <a:xfrm>
            <a:off x="1251182" y="6300921"/>
            <a:ext cx="396666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b="1" dirty="0"/>
              <a:t>b</a:t>
            </a:r>
            <a:r>
              <a:rPr lang="en-GB" sz="2400" b="1" dirty="0" smtClean="0"/>
              <a:t> is a vector [#emissions x 1]</a:t>
            </a:r>
            <a:endParaRPr lang="de-DE" sz="2400" dirty="0"/>
          </a:p>
        </p:txBody>
      </p:sp>
      <p:sp>
        <p:nvSpPr>
          <p:cNvPr id="24" name="Textfeld 23"/>
          <p:cNvSpPr txBox="1"/>
          <p:nvPr/>
        </p:nvSpPr>
        <p:spPr>
          <a:xfrm>
            <a:off x="2617605" y="1898156"/>
            <a:ext cx="41549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b="1" dirty="0">
                <a:solidFill>
                  <a:srgbClr val="C00000"/>
                </a:solidFill>
              </a:rPr>
              <a:t>B</a:t>
            </a:r>
            <a:endParaRPr lang="de-DE" sz="3200" b="1" dirty="0">
              <a:solidFill>
                <a:srgbClr val="C00000"/>
              </a:solidFill>
            </a:endParaRPr>
          </a:p>
        </p:txBody>
      </p:sp>
      <p:pic>
        <p:nvPicPr>
          <p:cNvPr id="2" name="Grafik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5821" y="3388380"/>
            <a:ext cx="5240637" cy="2768061"/>
          </a:xfrm>
          <a:prstGeom prst="rect">
            <a:avLst/>
          </a:prstGeom>
        </p:spPr>
      </p:pic>
      <p:pic>
        <p:nvPicPr>
          <p:cNvPr id="3" name="Grafik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7195" y="4276440"/>
            <a:ext cx="2574636" cy="20871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9044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Objek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33653218"/>
              </p:ext>
            </p:extLst>
          </p:nvPr>
        </p:nvGraphicFramePr>
        <p:xfrm>
          <a:off x="2795998" y="1257093"/>
          <a:ext cx="7454458" cy="153644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056" name="Formel" r:id="rId4" imgW="1155600" imgH="241200" progId="Equation.3">
                  <p:embed/>
                </p:oleObj>
              </mc:Choice>
              <mc:Fallback>
                <p:oleObj name="Formel" r:id="rId4" imgW="1155600" imgH="2412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95998" y="1257093"/>
                        <a:ext cx="7454458" cy="153644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4" name="Gerade Verbindung mit Pfeil 3"/>
          <p:cNvCxnSpPr/>
          <p:nvPr/>
        </p:nvCxnSpPr>
        <p:spPr>
          <a:xfrm flipV="1">
            <a:off x="2361236" y="2595014"/>
            <a:ext cx="810228" cy="717630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Gerade Verbindung mit Pfeil 13"/>
          <p:cNvCxnSpPr/>
          <p:nvPr/>
        </p:nvCxnSpPr>
        <p:spPr>
          <a:xfrm flipV="1">
            <a:off x="4977115" y="2489128"/>
            <a:ext cx="1929" cy="717630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Gerade Verbindung mit Pfeil 15"/>
          <p:cNvCxnSpPr/>
          <p:nvPr/>
        </p:nvCxnSpPr>
        <p:spPr>
          <a:xfrm flipV="1">
            <a:off x="7160161" y="2735663"/>
            <a:ext cx="0" cy="1450027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Gerade Verbindung mit Pfeil 17"/>
          <p:cNvCxnSpPr/>
          <p:nvPr/>
        </p:nvCxnSpPr>
        <p:spPr>
          <a:xfrm flipH="1" flipV="1">
            <a:off x="9958087" y="2588638"/>
            <a:ext cx="632749" cy="793089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feld 7"/>
          <p:cNvSpPr txBox="1"/>
          <p:nvPr/>
        </p:nvSpPr>
        <p:spPr>
          <a:xfrm>
            <a:off x="9804428" y="3460676"/>
            <a:ext cx="210012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b="1" dirty="0" smtClean="0"/>
              <a:t>Reference </a:t>
            </a:r>
            <a:r>
              <a:rPr lang="de-DE" sz="2400" b="1" dirty="0" err="1" smtClean="0"/>
              <a:t>flow</a:t>
            </a:r>
            <a:endParaRPr lang="de-DE" sz="2400" b="1" dirty="0"/>
          </a:p>
        </p:txBody>
      </p:sp>
      <p:sp>
        <p:nvSpPr>
          <p:cNvPr id="21" name="Textfeld 20"/>
          <p:cNvSpPr txBox="1"/>
          <p:nvPr/>
        </p:nvSpPr>
        <p:spPr>
          <a:xfrm>
            <a:off x="6104643" y="4287310"/>
            <a:ext cx="336649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b="1" dirty="0" smtClean="0"/>
              <a:t>Leontief-IO-Model </a:t>
            </a:r>
          </a:p>
          <a:p>
            <a:r>
              <a:rPr lang="de-DE" sz="2400" b="1" dirty="0" smtClean="0"/>
              <a:t>of </a:t>
            </a:r>
            <a:r>
              <a:rPr lang="de-DE" sz="2400" b="1" dirty="0" err="1" smtClean="0"/>
              <a:t>the</a:t>
            </a:r>
            <a:r>
              <a:rPr lang="de-DE" sz="2400" b="1" dirty="0" smtClean="0"/>
              <a:t> </a:t>
            </a:r>
            <a:r>
              <a:rPr lang="de-DE" sz="2400" b="1" dirty="0" err="1" smtClean="0"/>
              <a:t>industrial</a:t>
            </a:r>
            <a:r>
              <a:rPr lang="de-DE" sz="2400" b="1" dirty="0" smtClean="0"/>
              <a:t> </a:t>
            </a:r>
            <a:r>
              <a:rPr lang="de-DE" sz="2400" b="1" dirty="0" err="1" smtClean="0"/>
              <a:t>network</a:t>
            </a:r>
            <a:endParaRPr lang="de-DE" sz="2400" b="1" dirty="0"/>
          </a:p>
        </p:txBody>
      </p:sp>
      <p:sp>
        <p:nvSpPr>
          <p:cNvPr id="22" name="Textfeld 21"/>
          <p:cNvSpPr txBox="1"/>
          <p:nvPr/>
        </p:nvSpPr>
        <p:spPr>
          <a:xfrm>
            <a:off x="3333014" y="3186019"/>
            <a:ext cx="301877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b="1" dirty="0" smtClean="0"/>
              <a:t>Emission coefficients</a:t>
            </a:r>
          </a:p>
          <a:p>
            <a:r>
              <a:rPr lang="en-GB" sz="2400" b="1" dirty="0" smtClean="0"/>
              <a:t>(emissions per unit of </a:t>
            </a:r>
          </a:p>
          <a:p>
            <a:r>
              <a:rPr lang="en-GB" sz="2400" b="1" dirty="0" smtClean="0"/>
              <a:t>industrial output)</a:t>
            </a:r>
            <a:endParaRPr lang="de-DE" sz="2400" b="1" dirty="0"/>
          </a:p>
        </p:txBody>
      </p:sp>
      <p:sp>
        <p:nvSpPr>
          <p:cNvPr id="23" name="Textfeld 22"/>
          <p:cNvSpPr txBox="1"/>
          <p:nvPr/>
        </p:nvSpPr>
        <p:spPr>
          <a:xfrm>
            <a:off x="578596" y="3238509"/>
            <a:ext cx="22653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b="1" dirty="0" err="1" smtClean="0"/>
              <a:t>Emissions</a:t>
            </a:r>
            <a:r>
              <a:rPr lang="de-DE" sz="2400" b="1" dirty="0" smtClean="0"/>
              <a:t> of </a:t>
            </a:r>
            <a:r>
              <a:rPr lang="de-DE" sz="2400" b="1" dirty="0" err="1" smtClean="0"/>
              <a:t>the</a:t>
            </a:r>
            <a:endParaRPr lang="de-DE" sz="2400" b="1" dirty="0" smtClean="0"/>
          </a:p>
          <a:p>
            <a:r>
              <a:rPr lang="en-GB" sz="2400" b="1" dirty="0" smtClean="0"/>
              <a:t>product system</a:t>
            </a:r>
            <a:endParaRPr lang="de-DE" sz="2400" b="1" dirty="0"/>
          </a:p>
        </p:txBody>
      </p:sp>
      <p:sp>
        <p:nvSpPr>
          <p:cNvPr id="17" name="TextBox 2"/>
          <p:cNvSpPr txBox="1"/>
          <p:nvPr/>
        </p:nvSpPr>
        <p:spPr>
          <a:xfrm>
            <a:off x="2334548" y="103852"/>
            <a:ext cx="750256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200" b="1" dirty="0" smtClean="0"/>
              <a:t>The life cycle inventory in a single equation</a:t>
            </a:r>
            <a:endParaRPr lang="en-US" sz="3200" b="1" dirty="0"/>
          </a:p>
        </p:txBody>
      </p:sp>
      <p:pic>
        <p:nvPicPr>
          <p:cNvPr id="19" name="Picture 9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06157" y="5990965"/>
            <a:ext cx="836878" cy="8368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884158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8" name="TextBox 1"/>
          <p:cNvSpPr txBox="1">
            <a:spLocks noChangeArrowheads="1"/>
          </p:cNvSpPr>
          <p:nvPr/>
        </p:nvSpPr>
        <p:spPr bwMode="auto">
          <a:xfrm>
            <a:off x="422969" y="1028020"/>
            <a:ext cx="11061554" cy="31700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de-DE" altLang="en-US" dirty="0" smtClean="0">
              <a:latin typeface="Arial" panose="020B0604020202020204" pitchFamily="34" charset="0"/>
            </a:endParaRPr>
          </a:p>
          <a:p>
            <a:pPr>
              <a:spcBef>
                <a:spcPct val="0"/>
              </a:spcBef>
              <a:buNone/>
            </a:pPr>
            <a:r>
              <a:rPr lang="de-DE" altLang="en-US" sz="2400" b="1" dirty="0" smtClean="0">
                <a:latin typeface="Arial" panose="020B0604020202020204" pitchFamily="34" charset="0"/>
              </a:rPr>
              <a:t>End </a:t>
            </a:r>
            <a:r>
              <a:rPr lang="de-DE" altLang="en-US" sz="2400" b="1" dirty="0" err="1" smtClean="0">
                <a:latin typeface="Arial" panose="020B0604020202020204" pitchFamily="34" charset="0"/>
              </a:rPr>
              <a:t>result</a:t>
            </a:r>
            <a:r>
              <a:rPr lang="de-DE" altLang="en-US" sz="2400" b="1" dirty="0" smtClean="0">
                <a:latin typeface="Arial" panose="020B0604020202020204" pitchFamily="34" charset="0"/>
              </a:rPr>
              <a:t>, </a:t>
            </a:r>
            <a:r>
              <a:rPr lang="de-DE" altLang="en-US" sz="2400" b="1" dirty="0" err="1" smtClean="0">
                <a:latin typeface="Arial" panose="020B0604020202020204" pitchFamily="34" charset="0"/>
              </a:rPr>
              <a:t>emissions</a:t>
            </a:r>
            <a:r>
              <a:rPr lang="de-DE" altLang="en-US" sz="2400" b="1" dirty="0" smtClean="0">
                <a:latin typeface="Arial" panose="020B0604020202020204" pitchFamily="34" charset="0"/>
              </a:rPr>
              <a:t> </a:t>
            </a:r>
            <a:r>
              <a:rPr lang="de-DE" altLang="en-US" sz="2400" b="1" dirty="0" err="1" smtClean="0">
                <a:latin typeface="Arial" panose="020B0604020202020204" pitchFamily="34" charset="0"/>
              </a:rPr>
              <a:t>to</a:t>
            </a:r>
            <a:r>
              <a:rPr lang="de-DE" altLang="en-US" sz="2400" b="1" dirty="0" smtClean="0">
                <a:latin typeface="Arial" panose="020B0604020202020204" pitchFamily="34" charset="0"/>
              </a:rPr>
              <a:t> </a:t>
            </a:r>
            <a:r>
              <a:rPr lang="de-DE" altLang="en-US" sz="2400" b="1" dirty="0" err="1" smtClean="0">
                <a:latin typeface="Arial" panose="020B0604020202020204" pitchFamily="34" charset="0"/>
              </a:rPr>
              <a:t>the</a:t>
            </a:r>
            <a:r>
              <a:rPr lang="de-DE" altLang="en-US" sz="2400" b="1" dirty="0" smtClean="0">
                <a:latin typeface="Arial" panose="020B0604020202020204" pitchFamily="34" charset="0"/>
              </a:rPr>
              <a:t> </a:t>
            </a:r>
            <a:r>
              <a:rPr lang="de-DE" altLang="en-US" sz="2400" b="1" dirty="0" err="1" smtClean="0">
                <a:latin typeface="Arial" panose="020B0604020202020204" pitchFamily="34" charset="0"/>
              </a:rPr>
              <a:t>environment</a:t>
            </a:r>
            <a:r>
              <a:rPr lang="de-DE" altLang="en-US" sz="2400" b="1" dirty="0" smtClean="0">
                <a:latin typeface="Arial" panose="020B0604020202020204" pitchFamily="34" charset="0"/>
              </a:rPr>
              <a:t> b</a:t>
            </a:r>
            <a:r>
              <a:rPr lang="de-DE" altLang="en-US" sz="2400" b="1" dirty="0">
                <a:latin typeface="Arial" panose="020B0604020202020204" pitchFamily="34" charset="0"/>
              </a:rPr>
              <a:t>: </a:t>
            </a:r>
            <a:endParaRPr lang="de-DE" altLang="en-US" sz="2400" b="1" dirty="0" smtClean="0">
              <a:latin typeface="Arial" panose="020B0604020202020204" pitchFamily="34" charset="0"/>
            </a:endParaRPr>
          </a:p>
          <a:p>
            <a:pPr>
              <a:spcBef>
                <a:spcPct val="0"/>
              </a:spcBef>
              <a:buNone/>
            </a:pPr>
            <a:r>
              <a:rPr lang="de-DE" altLang="en-US" sz="2400" dirty="0" smtClean="0">
                <a:latin typeface="Arial" panose="020B0604020202020204" pitchFamily="34" charset="0"/>
              </a:rPr>
              <a:t>((</a:t>
            </a:r>
            <a:r>
              <a:rPr lang="de-DE" altLang="en-US" sz="2400" dirty="0">
                <a:latin typeface="Arial" panose="020B0604020202020204" pitchFamily="34" charset="0"/>
              </a:rPr>
              <a:t>I - A)</a:t>
            </a:r>
            <a:r>
              <a:rPr lang="de-DE" altLang="en-US" sz="2400" baseline="30000" dirty="0">
                <a:latin typeface="Arial" panose="020B0604020202020204" pitchFamily="34" charset="0"/>
              </a:rPr>
              <a:t>-1</a:t>
            </a:r>
            <a:r>
              <a:rPr lang="de-DE" altLang="en-US" sz="2400" dirty="0">
                <a:latin typeface="Arial" panose="020B0604020202020204" pitchFamily="34" charset="0"/>
              </a:rPr>
              <a:t> </a:t>
            </a:r>
            <a:r>
              <a:rPr lang="de-DE" altLang="en-US" sz="2400" dirty="0" err="1" smtClean="0">
                <a:latin typeface="Arial" panose="020B0604020202020204" pitchFamily="34" charset="0"/>
              </a:rPr>
              <a:t>is</a:t>
            </a:r>
            <a:r>
              <a:rPr lang="de-DE" altLang="en-US" sz="2400" dirty="0" smtClean="0">
                <a:latin typeface="Arial" panose="020B0604020202020204" pitchFamily="34" charset="0"/>
              </a:rPr>
              <a:t> </a:t>
            </a:r>
            <a:r>
              <a:rPr lang="de-DE" altLang="en-US" sz="2400" dirty="0" err="1" smtClean="0">
                <a:latin typeface="Arial" panose="020B0604020202020204" pitchFamily="34" charset="0"/>
              </a:rPr>
              <a:t>called</a:t>
            </a:r>
            <a:r>
              <a:rPr lang="de-DE" altLang="en-US" sz="2400" dirty="0" smtClean="0">
                <a:latin typeface="Arial" panose="020B0604020202020204" pitchFamily="34" charset="0"/>
              </a:rPr>
              <a:t> ‚Leontief-inverse‘ </a:t>
            </a:r>
            <a:r>
              <a:rPr lang="de-DE" altLang="en-US" sz="2400" dirty="0" err="1" smtClean="0">
                <a:latin typeface="Arial" panose="020B0604020202020204" pitchFamily="34" charset="0"/>
              </a:rPr>
              <a:t>symbol</a:t>
            </a:r>
            <a:r>
              <a:rPr lang="de-DE" altLang="en-US" sz="2400" dirty="0" smtClean="0">
                <a:latin typeface="Arial" panose="020B0604020202020204" pitchFamily="34" charset="0"/>
              </a:rPr>
              <a:t>: L)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de-DE" altLang="en-US" sz="2400" b="1" dirty="0" smtClean="0">
              <a:latin typeface="Arial" panose="020B0604020202020204" pitchFamily="34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de-DE" altLang="en-US" sz="2400" b="1" dirty="0" smtClean="0">
                <a:latin typeface="Arial" panose="020B0604020202020204" pitchFamily="34" charset="0"/>
              </a:rPr>
              <a:t>b = B ∙ (I - A)</a:t>
            </a:r>
            <a:r>
              <a:rPr lang="de-DE" altLang="en-US" sz="2400" b="1" baseline="30000" dirty="0" smtClean="0">
                <a:latin typeface="Arial" panose="020B0604020202020204" pitchFamily="34" charset="0"/>
              </a:rPr>
              <a:t>-1</a:t>
            </a:r>
            <a:r>
              <a:rPr lang="de-DE" altLang="en-US" sz="2400" b="1" dirty="0">
                <a:latin typeface="Arial" panose="020B0604020202020204" pitchFamily="34" charset="0"/>
              </a:rPr>
              <a:t> ∙ </a:t>
            </a:r>
            <a:r>
              <a:rPr lang="de-DE" altLang="en-US" sz="2400" b="1" dirty="0" smtClean="0">
                <a:latin typeface="Arial" panose="020B0604020202020204" pitchFamily="34" charset="0"/>
              </a:rPr>
              <a:t>y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de-DE" altLang="en-US" sz="2400" b="1" dirty="0">
              <a:latin typeface="Arial" panose="020B0604020202020204" pitchFamily="34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de-DE" altLang="en-US" sz="2400" b="1" dirty="0" smtClean="0">
              <a:latin typeface="Arial" panose="020B0604020202020204" pitchFamily="34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nb-NO" altLang="en-US" sz="2400" b="1" dirty="0">
              <a:latin typeface="Arial" panose="020B0604020202020204" pitchFamily="34" charset="0"/>
            </a:endParaRPr>
          </a:p>
        </p:txBody>
      </p:sp>
      <p:pic>
        <p:nvPicPr>
          <p:cNvPr id="10" name="Picture 9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06157" y="5990965"/>
            <a:ext cx="836878" cy="8368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2" name="Text Box 1"/>
          <p:cNvSpPr txBox="1">
            <a:spLocks noChangeArrowheads="1"/>
          </p:cNvSpPr>
          <p:nvPr/>
        </p:nvSpPr>
        <p:spPr bwMode="auto">
          <a:xfrm>
            <a:off x="422969" y="230646"/>
            <a:ext cx="11767151" cy="3808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GB" altLang="en-US" sz="2666" b="1" dirty="0" smtClean="0"/>
              <a:t>The life cycle inventory stage in one line</a:t>
            </a:r>
            <a:endParaRPr lang="en-GB" altLang="en-US" sz="2666" b="1" dirty="0"/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>
            <p:extLst/>
          </p:nvPr>
        </p:nvGraphicFramePr>
        <p:xfrm>
          <a:off x="785889" y="3611135"/>
          <a:ext cx="10309150" cy="216159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505" name="Equation" r:id="rId5" imgW="4724280" imgH="990360" progId="Equation.DSMT4">
                  <p:embed/>
                </p:oleObj>
              </mc:Choice>
              <mc:Fallback>
                <p:oleObj name="Equation" r:id="rId5" imgW="4724280" imgH="99036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785889" y="3611135"/>
                        <a:ext cx="10309150" cy="216159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tangle 2"/>
          <p:cNvSpPr/>
          <p:nvPr/>
        </p:nvSpPr>
        <p:spPr>
          <a:xfrm>
            <a:off x="0" y="6484020"/>
            <a:ext cx="50258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/>
              <a:t>Reference: </a:t>
            </a:r>
            <a:r>
              <a:rPr lang="en-US" dirty="0" smtClean="0">
                <a:hlinkClick r:id="rId7"/>
              </a:rPr>
              <a:t>http</a:t>
            </a:r>
            <a:r>
              <a:rPr lang="en-US" dirty="0">
                <a:hlinkClick r:id="rId7"/>
              </a:rPr>
              <a:t>://www.lcatextbook.com</a:t>
            </a:r>
            <a:r>
              <a:rPr lang="en-US" dirty="0" smtClean="0">
                <a:hlinkClick r:id="rId7"/>
              </a:rPr>
              <a:t>/</a:t>
            </a:r>
            <a:r>
              <a:rPr lang="en-US" dirty="0" smtClean="0"/>
              <a:t> Chapter 8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363061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380675" y="125757"/>
            <a:ext cx="625902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200" b="1" dirty="0" smtClean="0"/>
              <a:t>Parts </a:t>
            </a:r>
            <a:r>
              <a:rPr lang="en-US" sz="3200" b="1" dirty="0"/>
              <a:t>3</a:t>
            </a:r>
            <a:r>
              <a:rPr lang="en-US" sz="3200" b="1" dirty="0" smtClean="0"/>
              <a:t>: environmental mechanisms</a:t>
            </a:r>
            <a:endParaRPr lang="en-US" sz="3200" b="1" dirty="0"/>
          </a:p>
        </p:txBody>
      </p:sp>
      <p:sp>
        <p:nvSpPr>
          <p:cNvPr id="5" name="Rechteck 4"/>
          <p:cNvSpPr/>
          <p:nvPr/>
        </p:nvSpPr>
        <p:spPr>
          <a:xfrm>
            <a:off x="0" y="1045155"/>
            <a:ext cx="961053" cy="10077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4" name="Grafik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9266" y="953491"/>
            <a:ext cx="9830852" cy="4999831"/>
          </a:xfrm>
          <a:prstGeom prst="rect">
            <a:avLst/>
          </a:prstGeom>
        </p:spPr>
      </p:pic>
      <p:sp>
        <p:nvSpPr>
          <p:cNvPr id="6" name="Ellipse 5"/>
          <p:cNvSpPr/>
          <p:nvPr/>
        </p:nvSpPr>
        <p:spPr>
          <a:xfrm>
            <a:off x="2013719" y="2762526"/>
            <a:ext cx="3279250" cy="1381760"/>
          </a:xfrm>
          <a:prstGeom prst="ellipse">
            <a:avLst/>
          </a:prstGeom>
          <a:noFill/>
          <a:ln w="571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8" name="Picture 9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06157" y="5990965"/>
            <a:ext cx="836878" cy="8368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0" name="Rectangle 8"/>
          <p:cNvSpPr/>
          <p:nvPr/>
        </p:nvSpPr>
        <p:spPr>
          <a:xfrm>
            <a:off x="0" y="6488668"/>
            <a:ext cx="4406399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dirty="0">
                <a:hlinkClick r:id="rId4"/>
              </a:rPr>
              <a:t>http://</a:t>
            </a:r>
            <a:r>
              <a:rPr lang="en-US" sz="1600" dirty="0" smtClean="0">
                <a:hlinkClick r:id="rId4"/>
              </a:rPr>
              <a:t>dx.doi.org/10.1016/j.ecolecon.2015.08.012</a:t>
            </a:r>
            <a:r>
              <a:rPr lang="en-US" sz="1600" dirty="0" smtClean="0"/>
              <a:t> </a:t>
            </a:r>
            <a:endParaRPr lang="en-US" sz="4400" dirty="0"/>
          </a:p>
        </p:txBody>
      </p:sp>
    </p:spTree>
    <p:extLst>
      <p:ext uri="{BB962C8B-B14F-4D97-AF65-F5344CB8AC3E}">
        <p14:creationId xmlns:p14="http://schemas.microsoft.com/office/powerpoint/2010/main" val="17634835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372676" y="60347"/>
            <a:ext cx="719062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200" b="1" dirty="0" smtClean="0"/>
              <a:t>Objects and process groups in LCA, part 2</a:t>
            </a:r>
            <a:endParaRPr lang="en-US" sz="3200" b="1" dirty="0"/>
          </a:p>
        </p:txBody>
      </p:sp>
      <p:sp>
        <p:nvSpPr>
          <p:cNvPr id="5" name="Rechteck 4"/>
          <p:cNvSpPr/>
          <p:nvPr/>
        </p:nvSpPr>
        <p:spPr>
          <a:xfrm>
            <a:off x="0" y="1045155"/>
            <a:ext cx="961053" cy="10077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4" name="Grafik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58" y="1453873"/>
            <a:ext cx="5902038" cy="3001692"/>
          </a:xfrm>
          <a:prstGeom prst="rect">
            <a:avLst/>
          </a:prstGeom>
        </p:spPr>
      </p:pic>
      <p:pic>
        <p:nvPicPr>
          <p:cNvPr id="8" name="Picture 9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21122"/>
            <a:ext cx="836878" cy="8368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graphicFrame>
        <p:nvGraphicFramePr>
          <p:cNvPr id="6" name="Tabel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80907515"/>
              </p:ext>
            </p:extLst>
          </p:nvPr>
        </p:nvGraphicFramePr>
        <p:xfrm>
          <a:off x="6280852" y="958420"/>
          <a:ext cx="5555760" cy="28862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90429"/>
                <a:gridCol w="2113411"/>
                <a:gridCol w="1851920"/>
              </a:tblGrid>
              <a:tr h="333212">
                <a:tc>
                  <a:txBody>
                    <a:bodyPr/>
                    <a:lstStyle/>
                    <a:p>
                      <a:pPr algn="ctr"/>
                      <a:r>
                        <a:rPr lang="de-DE" dirty="0" smtClean="0"/>
                        <a:t>Name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 smtClean="0"/>
                        <a:t>Type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 err="1" smtClean="0"/>
                        <a:t>Example</a:t>
                      </a:r>
                      <a:endParaRPr lang="de-DE" dirty="0"/>
                    </a:p>
                  </a:txBody>
                  <a:tcPr/>
                </a:tc>
              </a:tr>
              <a:tr h="691735">
                <a:tc>
                  <a:txBody>
                    <a:bodyPr/>
                    <a:lstStyle/>
                    <a:p>
                      <a:r>
                        <a:rPr lang="de-DE" b="1" dirty="0" err="1" smtClean="0"/>
                        <a:t>Emissions</a:t>
                      </a:r>
                      <a:r>
                        <a:rPr lang="de-DE" b="1" baseline="0" dirty="0" smtClean="0"/>
                        <a:t> </a:t>
                      </a:r>
                      <a:r>
                        <a:rPr lang="de-DE" b="1" baseline="0" dirty="0" err="1" smtClean="0"/>
                        <a:t>and</a:t>
                      </a:r>
                      <a:r>
                        <a:rPr lang="de-DE" b="1" baseline="0" dirty="0" smtClean="0"/>
                        <a:t> Resources</a:t>
                      </a:r>
                      <a:endParaRPr lang="de-DE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 err="1" smtClean="0"/>
                        <a:t>Stuff</a:t>
                      </a:r>
                      <a:r>
                        <a:rPr lang="de-DE" baseline="0" dirty="0" smtClean="0"/>
                        <a:t> </a:t>
                      </a:r>
                      <a:r>
                        <a:rPr lang="de-DE" baseline="0" dirty="0" err="1" smtClean="0"/>
                        <a:t>that</a:t>
                      </a:r>
                      <a:r>
                        <a:rPr lang="de-DE" baseline="0" dirty="0" smtClean="0"/>
                        <a:t> </a:t>
                      </a:r>
                      <a:r>
                        <a:rPr lang="de-DE" baseline="0" dirty="0" err="1" smtClean="0"/>
                        <a:t>nature</a:t>
                      </a:r>
                      <a:r>
                        <a:rPr lang="de-DE" baseline="0" dirty="0" smtClean="0"/>
                        <a:t> </a:t>
                      </a:r>
                      <a:r>
                        <a:rPr lang="de-DE" baseline="0" dirty="0" err="1" smtClean="0"/>
                        <a:t>supplies</a:t>
                      </a:r>
                      <a:r>
                        <a:rPr lang="de-DE" baseline="0" dirty="0" smtClean="0"/>
                        <a:t> </a:t>
                      </a:r>
                      <a:r>
                        <a:rPr lang="de-DE" baseline="0" dirty="0" err="1" smtClean="0"/>
                        <a:t>or</a:t>
                      </a:r>
                      <a:r>
                        <a:rPr lang="de-DE" baseline="0" dirty="0" smtClean="0"/>
                        <a:t> </a:t>
                      </a:r>
                      <a:r>
                        <a:rPr lang="de-DE" baseline="0" dirty="0" err="1" smtClean="0"/>
                        <a:t>absorbs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 err="1" smtClean="0"/>
                        <a:t>Ore</a:t>
                      </a:r>
                      <a:r>
                        <a:rPr lang="de-DE" dirty="0" smtClean="0"/>
                        <a:t>, </a:t>
                      </a:r>
                      <a:r>
                        <a:rPr lang="de-DE" dirty="0" err="1" smtClean="0"/>
                        <a:t>Timer</a:t>
                      </a:r>
                      <a:r>
                        <a:rPr lang="de-DE" dirty="0" smtClean="0"/>
                        <a:t>, GHG </a:t>
                      </a:r>
                      <a:r>
                        <a:rPr lang="de-DE" dirty="0" err="1" smtClean="0"/>
                        <a:t>emissions</a:t>
                      </a:r>
                      <a:r>
                        <a:rPr lang="de-DE" dirty="0" smtClean="0"/>
                        <a:t>,</a:t>
                      </a:r>
                      <a:r>
                        <a:rPr lang="de-DE" baseline="0" dirty="0" smtClean="0"/>
                        <a:t> </a:t>
                      </a:r>
                      <a:r>
                        <a:rPr lang="de-DE" baseline="0" dirty="0" err="1" smtClean="0"/>
                        <a:t>slag</a:t>
                      </a:r>
                      <a:endParaRPr lang="de-DE" dirty="0"/>
                    </a:p>
                  </a:txBody>
                  <a:tcPr/>
                </a:tc>
              </a:tr>
              <a:tr h="83303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b="1" dirty="0" smtClean="0"/>
                        <a:t>Environmental</a:t>
                      </a:r>
                      <a:r>
                        <a:rPr lang="de-DE" b="1" baseline="0" dirty="0" smtClean="0"/>
                        <a:t> </a:t>
                      </a:r>
                      <a:r>
                        <a:rPr lang="de-DE" b="1" baseline="0" dirty="0" err="1" smtClean="0"/>
                        <a:t>midpoints</a:t>
                      </a:r>
                      <a:endParaRPr lang="de-DE" b="1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baseline="0" dirty="0" err="1" smtClean="0"/>
                        <a:t>Characterisation</a:t>
                      </a:r>
                      <a:r>
                        <a:rPr lang="de-DE" baseline="0" dirty="0" smtClean="0"/>
                        <a:t> </a:t>
                      </a:r>
                      <a:r>
                        <a:rPr lang="de-DE" baseline="0" dirty="0" err="1" smtClean="0"/>
                        <a:t>factor</a:t>
                      </a:r>
                      <a:r>
                        <a:rPr lang="de-DE" baseline="0" dirty="0" smtClean="0"/>
                        <a:t> (</a:t>
                      </a:r>
                      <a:r>
                        <a:rPr lang="de-DE" baseline="0" dirty="0" err="1" smtClean="0"/>
                        <a:t>state</a:t>
                      </a:r>
                      <a:r>
                        <a:rPr lang="de-DE" baseline="0" dirty="0" smtClean="0"/>
                        <a:t> </a:t>
                      </a:r>
                      <a:r>
                        <a:rPr lang="de-DE" baseline="0" dirty="0" err="1" smtClean="0"/>
                        <a:t>or</a:t>
                      </a:r>
                      <a:r>
                        <a:rPr lang="de-DE" baseline="0" dirty="0" smtClean="0"/>
                        <a:t> </a:t>
                      </a:r>
                      <a:r>
                        <a:rPr lang="de-DE" baseline="0" dirty="0" err="1" smtClean="0"/>
                        <a:t>change</a:t>
                      </a:r>
                      <a:r>
                        <a:rPr lang="de-DE" baseline="0" dirty="0" smtClean="0"/>
                        <a:t> of </a:t>
                      </a:r>
                      <a:r>
                        <a:rPr lang="de-DE" baseline="0" dirty="0" err="1" smtClean="0"/>
                        <a:t>state</a:t>
                      </a:r>
                      <a:r>
                        <a:rPr lang="de-DE" baseline="0" dirty="0" smtClean="0"/>
                        <a:t>)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 err="1" smtClean="0"/>
                        <a:t>Contribution</a:t>
                      </a:r>
                      <a:r>
                        <a:rPr lang="de-DE" dirty="0" smtClean="0"/>
                        <a:t> </a:t>
                      </a:r>
                      <a:r>
                        <a:rPr lang="de-DE" dirty="0" err="1" smtClean="0"/>
                        <a:t>to</a:t>
                      </a:r>
                      <a:r>
                        <a:rPr lang="de-DE" dirty="0" smtClean="0"/>
                        <a:t> Global </a:t>
                      </a:r>
                      <a:r>
                        <a:rPr lang="de-DE" dirty="0" err="1" smtClean="0"/>
                        <a:t>warming</a:t>
                      </a:r>
                      <a:r>
                        <a:rPr lang="de-DE" baseline="0" dirty="0" smtClean="0"/>
                        <a:t> </a:t>
                      </a:r>
                      <a:r>
                        <a:rPr lang="de-DE" baseline="0" dirty="0" err="1" smtClean="0"/>
                        <a:t>or</a:t>
                      </a:r>
                      <a:r>
                        <a:rPr lang="de-DE" baseline="0" dirty="0" smtClean="0"/>
                        <a:t> </a:t>
                      </a:r>
                      <a:r>
                        <a:rPr lang="de-DE" baseline="0" dirty="0" err="1" smtClean="0"/>
                        <a:t>acidification</a:t>
                      </a:r>
                      <a:endParaRPr lang="de-DE" dirty="0"/>
                    </a:p>
                  </a:txBody>
                  <a:tcPr/>
                </a:tc>
              </a:tr>
              <a:tr h="69173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b="1" dirty="0" smtClean="0"/>
                        <a:t>Environmental</a:t>
                      </a:r>
                      <a:r>
                        <a:rPr lang="de-DE" b="1" baseline="0" dirty="0" smtClean="0"/>
                        <a:t> </a:t>
                      </a:r>
                      <a:r>
                        <a:rPr lang="de-DE" b="1" baseline="0" dirty="0" err="1" smtClean="0"/>
                        <a:t>endpoints</a:t>
                      </a:r>
                      <a:endParaRPr lang="de-DE" b="1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baseline="0" dirty="0" err="1" smtClean="0"/>
                        <a:t>Characterisation</a:t>
                      </a:r>
                      <a:r>
                        <a:rPr lang="de-DE" baseline="0" dirty="0" smtClean="0"/>
                        <a:t> </a:t>
                      </a:r>
                      <a:r>
                        <a:rPr lang="de-DE" baseline="0" dirty="0" err="1" smtClean="0"/>
                        <a:t>factor</a:t>
                      </a:r>
                      <a:r>
                        <a:rPr lang="de-DE" baseline="0" dirty="0" smtClean="0"/>
                        <a:t> (</a:t>
                      </a:r>
                      <a:r>
                        <a:rPr lang="de-DE" baseline="0" dirty="0" err="1" smtClean="0"/>
                        <a:t>state</a:t>
                      </a:r>
                      <a:r>
                        <a:rPr lang="de-DE" baseline="0" dirty="0" smtClean="0"/>
                        <a:t> </a:t>
                      </a:r>
                      <a:r>
                        <a:rPr lang="de-DE" baseline="0" dirty="0" err="1" smtClean="0"/>
                        <a:t>or</a:t>
                      </a:r>
                      <a:r>
                        <a:rPr lang="de-DE" baseline="0" dirty="0" smtClean="0"/>
                        <a:t> </a:t>
                      </a:r>
                      <a:r>
                        <a:rPr lang="de-DE" baseline="0" dirty="0" err="1" smtClean="0"/>
                        <a:t>change</a:t>
                      </a:r>
                      <a:r>
                        <a:rPr lang="de-DE" baseline="0" dirty="0" smtClean="0"/>
                        <a:t> of </a:t>
                      </a:r>
                      <a:r>
                        <a:rPr lang="de-DE" baseline="0" dirty="0" err="1" smtClean="0"/>
                        <a:t>state</a:t>
                      </a:r>
                      <a:r>
                        <a:rPr lang="de-DE" baseline="0" dirty="0" smtClean="0"/>
                        <a:t>)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 smtClean="0"/>
                        <a:t>Human </a:t>
                      </a:r>
                      <a:r>
                        <a:rPr lang="de-DE" dirty="0" err="1" smtClean="0"/>
                        <a:t>health</a:t>
                      </a:r>
                      <a:r>
                        <a:rPr lang="de-DE" dirty="0" smtClean="0"/>
                        <a:t>,</a:t>
                      </a:r>
                    </a:p>
                    <a:p>
                      <a:r>
                        <a:rPr lang="de-DE" dirty="0" err="1" smtClean="0"/>
                        <a:t>Species</a:t>
                      </a:r>
                      <a:r>
                        <a:rPr lang="de-DE" dirty="0" smtClean="0"/>
                        <a:t> </a:t>
                      </a:r>
                      <a:r>
                        <a:rPr lang="de-DE" dirty="0" err="1" smtClean="0"/>
                        <a:t>richness</a:t>
                      </a:r>
                      <a:endParaRPr lang="de-DE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7" name="Textfeld 6"/>
          <p:cNvSpPr txBox="1"/>
          <p:nvPr/>
        </p:nvSpPr>
        <p:spPr>
          <a:xfrm>
            <a:off x="8407613" y="600622"/>
            <a:ext cx="98937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000" b="1" dirty="0" smtClean="0"/>
              <a:t>Objects</a:t>
            </a:r>
            <a:endParaRPr lang="de-DE" sz="2000" b="1" dirty="0"/>
          </a:p>
        </p:txBody>
      </p:sp>
      <p:graphicFrame>
        <p:nvGraphicFramePr>
          <p:cNvPr id="9" name="Tabel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42440649"/>
              </p:ext>
            </p:extLst>
          </p:nvPr>
        </p:nvGraphicFramePr>
        <p:xfrm>
          <a:off x="6280852" y="4455565"/>
          <a:ext cx="5555760" cy="224334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1694"/>
                <a:gridCol w="1705707"/>
                <a:gridCol w="2068359"/>
              </a:tblGrid>
              <a:tr h="414541">
                <a:tc>
                  <a:txBody>
                    <a:bodyPr/>
                    <a:lstStyle/>
                    <a:p>
                      <a:pPr algn="ctr"/>
                      <a:r>
                        <a:rPr lang="de-DE" dirty="0" smtClean="0"/>
                        <a:t>Name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 smtClean="0"/>
                        <a:t>Type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 err="1" smtClean="0"/>
                        <a:t>Example</a:t>
                      </a:r>
                      <a:endParaRPr lang="de-DE" dirty="0"/>
                    </a:p>
                  </a:txBody>
                  <a:tcPr/>
                </a:tc>
              </a:tr>
              <a:tr h="380335">
                <a:tc>
                  <a:txBody>
                    <a:bodyPr/>
                    <a:lstStyle/>
                    <a:p>
                      <a:r>
                        <a:rPr lang="de-DE" b="1" dirty="0" smtClean="0"/>
                        <a:t>Environmental</a:t>
                      </a:r>
                      <a:r>
                        <a:rPr lang="de-DE" b="1" baseline="0" dirty="0" smtClean="0"/>
                        <a:t> </a:t>
                      </a:r>
                      <a:r>
                        <a:rPr lang="de-DE" b="1" baseline="0" dirty="0" err="1" smtClean="0"/>
                        <a:t>mechanisms</a:t>
                      </a:r>
                      <a:r>
                        <a:rPr lang="de-DE" b="1" baseline="0" dirty="0" smtClean="0"/>
                        <a:t> type 1</a:t>
                      </a:r>
                      <a:endParaRPr lang="de-DE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 smtClean="0"/>
                        <a:t>Transformation</a:t>
                      </a:r>
                      <a:r>
                        <a:rPr lang="de-DE" baseline="0" dirty="0" smtClean="0"/>
                        <a:t> </a:t>
                      </a:r>
                      <a:r>
                        <a:rPr lang="de-DE" baseline="0" dirty="0" err="1" smtClean="0"/>
                        <a:t>process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 smtClean="0"/>
                        <a:t>Global </a:t>
                      </a:r>
                      <a:r>
                        <a:rPr lang="de-DE" dirty="0" err="1" smtClean="0"/>
                        <a:t>warming</a:t>
                      </a:r>
                      <a:r>
                        <a:rPr lang="de-DE" dirty="0" smtClean="0"/>
                        <a:t>,</a:t>
                      </a:r>
                      <a:r>
                        <a:rPr lang="de-DE" baseline="0" dirty="0" smtClean="0"/>
                        <a:t> </a:t>
                      </a:r>
                      <a:r>
                        <a:rPr lang="de-DE" baseline="0" dirty="0" err="1" smtClean="0"/>
                        <a:t>acidification</a:t>
                      </a:r>
                      <a:r>
                        <a:rPr lang="de-DE" baseline="0" dirty="0" smtClean="0"/>
                        <a:t>, </a:t>
                      </a:r>
                      <a:r>
                        <a:rPr lang="de-DE" baseline="0" dirty="0" err="1" smtClean="0"/>
                        <a:t>ozone</a:t>
                      </a:r>
                      <a:r>
                        <a:rPr lang="de-DE" baseline="0" dirty="0" smtClean="0"/>
                        <a:t> </a:t>
                      </a:r>
                      <a:r>
                        <a:rPr lang="de-DE" baseline="0" dirty="0" err="1" smtClean="0"/>
                        <a:t>depletion</a:t>
                      </a:r>
                      <a:endParaRPr lang="de-DE" dirty="0"/>
                    </a:p>
                  </a:txBody>
                  <a:tcPr/>
                </a:tc>
              </a:tr>
              <a:tr h="380335">
                <a:tc>
                  <a:txBody>
                    <a:bodyPr/>
                    <a:lstStyle/>
                    <a:p>
                      <a:r>
                        <a:rPr lang="de-DE" b="1" dirty="0" smtClean="0"/>
                        <a:t>Environmental</a:t>
                      </a:r>
                      <a:r>
                        <a:rPr lang="de-DE" b="1" baseline="0" dirty="0" smtClean="0"/>
                        <a:t> </a:t>
                      </a:r>
                      <a:r>
                        <a:rPr lang="de-DE" b="1" baseline="0" dirty="0" err="1" smtClean="0"/>
                        <a:t>mechanisms</a:t>
                      </a:r>
                      <a:r>
                        <a:rPr lang="de-DE" b="1" baseline="0" dirty="0" smtClean="0"/>
                        <a:t> type 2</a:t>
                      </a:r>
                      <a:endParaRPr lang="de-DE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 smtClean="0"/>
                        <a:t>Transformation</a:t>
                      </a:r>
                      <a:r>
                        <a:rPr lang="de-DE" baseline="0" dirty="0" smtClean="0"/>
                        <a:t> </a:t>
                      </a:r>
                      <a:r>
                        <a:rPr lang="de-DE" baseline="0" dirty="0" err="1" smtClean="0"/>
                        <a:t>process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 err="1" smtClean="0"/>
                        <a:t>Damage</a:t>
                      </a:r>
                      <a:r>
                        <a:rPr lang="de-DE" baseline="0" dirty="0" smtClean="0"/>
                        <a:t> </a:t>
                      </a:r>
                      <a:r>
                        <a:rPr lang="de-DE" baseline="0" dirty="0" err="1" smtClean="0"/>
                        <a:t>to</a:t>
                      </a:r>
                      <a:r>
                        <a:rPr lang="de-DE" baseline="0" dirty="0" smtClean="0"/>
                        <a:t> human </a:t>
                      </a:r>
                      <a:r>
                        <a:rPr lang="de-DE" baseline="0" dirty="0" err="1" smtClean="0"/>
                        <a:t>health</a:t>
                      </a:r>
                      <a:r>
                        <a:rPr lang="de-DE" baseline="0" dirty="0" smtClean="0"/>
                        <a:t>, </a:t>
                      </a:r>
                      <a:r>
                        <a:rPr lang="de-DE" baseline="0" dirty="0" err="1" smtClean="0"/>
                        <a:t>biodiversity</a:t>
                      </a:r>
                      <a:r>
                        <a:rPr lang="de-DE" baseline="0" dirty="0" smtClean="0"/>
                        <a:t> </a:t>
                      </a:r>
                      <a:r>
                        <a:rPr lang="de-DE" baseline="0" dirty="0" err="1" smtClean="0"/>
                        <a:t>change</a:t>
                      </a:r>
                      <a:endParaRPr lang="de-DE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0" name="Textfeld 9"/>
          <p:cNvSpPr txBox="1"/>
          <p:nvPr/>
        </p:nvSpPr>
        <p:spPr>
          <a:xfrm>
            <a:off x="8172688" y="4005315"/>
            <a:ext cx="17720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000" b="1" dirty="0" err="1" smtClean="0"/>
              <a:t>Process</a:t>
            </a:r>
            <a:r>
              <a:rPr lang="de-DE" sz="2000" b="1" dirty="0" smtClean="0"/>
              <a:t> </a:t>
            </a:r>
            <a:r>
              <a:rPr lang="de-DE" sz="2000" b="1" dirty="0" err="1" smtClean="0"/>
              <a:t>groups</a:t>
            </a:r>
            <a:endParaRPr lang="de-DE" sz="2000" b="1" dirty="0"/>
          </a:p>
        </p:txBody>
      </p:sp>
    </p:spTree>
    <p:extLst>
      <p:ext uri="{BB962C8B-B14F-4D97-AF65-F5344CB8AC3E}">
        <p14:creationId xmlns:p14="http://schemas.microsoft.com/office/powerpoint/2010/main" val="7740472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314133" y="114898"/>
            <a:ext cx="978203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3200" b="1" dirty="0" err="1" smtClean="0"/>
              <a:t>Example</a:t>
            </a:r>
            <a:r>
              <a:rPr lang="de-DE" sz="3200" b="1" dirty="0" smtClean="0"/>
              <a:t> </a:t>
            </a:r>
            <a:r>
              <a:rPr lang="de-DE" sz="3200" b="1" dirty="0" err="1" smtClean="0"/>
              <a:t>for</a:t>
            </a:r>
            <a:r>
              <a:rPr lang="de-DE" sz="3200" b="1" dirty="0" smtClean="0"/>
              <a:t> an </a:t>
            </a:r>
            <a:r>
              <a:rPr lang="de-DE" sz="3200" b="1" dirty="0" err="1" smtClean="0"/>
              <a:t>impact</a:t>
            </a:r>
            <a:r>
              <a:rPr lang="de-DE" sz="3200" b="1" dirty="0" smtClean="0"/>
              <a:t> </a:t>
            </a:r>
            <a:r>
              <a:rPr lang="de-DE" sz="3200" b="1" dirty="0" err="1" smtClean="0"/>
              <a:t>assessment</a:t>
            </a:r>
            <a:r>
              <a:rPr lang="de-DE" sz="3200" b="1" dirty="0" smtClean="0"/>
              <a:t> </a:t>
            </a:r>
            <a:r>
              <a:rPr lang="de-DE" sz="3200" b="1" dirty="0" err="1" smtClean="0"/>
              <a:t>method</a:t>
            </a:r>
            <a:r>
              <a:rPr lang="de-DE" sz="3200" b="1" dirty="0" smtClean="0"/>
              <a:t>: </a:t>
            </a:r>
            <a:r>
              <a:rPr lang="de-DE" sz="3200" b="1" dirty="0" err="1" smtClean="0"/>
              <a:t>ReCiPe</a:t>
            </a:r>
            <a:r>
              <a:rPr lang="de-DE" sz="3200" b="1" dirty="0" smtClean="0"/>
              <a:t> 2008</a:t>
            </a:r>
            <a:endParaRPr lang="en-US" sz="32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519073" y="4472837"/>
            <a:ext cx="10035696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 smtClean="0"/>
              <a:t>Midpoints reflect direct environmental relevance (waste is not a category!)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 smtClean="0"/>
              <a:t>Midpoints </a:t>
            </a:r>
            <a:r>
              <a:rPr lang="en-US" sz="2400" dirty="0"/>
              <a:t>are defined at the place where mechanisms common to a variety </a:t>
            </a:r>
            <a:endParaRPr lang="en-US" sz="2400" dirty="0" smtClean="0"/>
          </a:p>
          <a:p>
            <a:r>
              <a:rPr lang="en-US" sz="2400" dirty="0"/>
              <a:t> </a:t>
            </a:r>
            <a:r>
              <a:rPr lang="en-US" sz="2400" dirty="0" smtClean="0"/>
              <a:t>    of substances </a:t>
            </a:r>
            <a:r>
              <a:rPr lang="en-US" sz="2400" dirty="0"/>
              <a:t>come into </a:t>
            </a:r>
            <a:r>
              <a:rPr lang="en-US" sz="2400" dirty="0" smtClean="0"/>
              <a:t>play (radiative forcing, soil base cation saturation)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/>
              <a:t>Impact category indicators are measurable places in an impact pathway. </a:t>
            </a:r>
            <a:endParaRPr lang="en-US" sz="2400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 smtClean="0"/>
              <a:t>Per-unit </a:t>
            </a:r>
            <a:r>
              <a:rPr lang="en-US" sz="2400" dirty="0"/>
              <a:t>impacts are given by </a:t>
            </a:r>
            <a:r>
              <a:rPr lang="en-US" sz="2400" dirty="0" err="1"/>
              <a:t>characterisation</a:t>
            </a:r>
            <a:r>
              <a:rPr lang="en-US" sz="2400" dirty="0"/>
              <a:t> factors, </a:t>
            </a:r>
            <a:endParaRPr lang="en-US" sz="2400" dirty="0" smtClean="0"/>
          </a:p>
          <a:p>
            <a:r>
              <a:rPr lang="en-US" sz="2400" dirty="0"/>
              <a:t> </a:t>
            </a:r>
            <a:r>
              <a:rPr lang="en-US" sz="2400" dirty="0" smtClean="0"/>
              <a:t>    which </a:t>
            </a:r>
            <a:r>
              <a:rPr lang="en-US" sz="2400" dirty="0"/>
              <a:t>in turn require </a:t>
            </a:r>
            <a:r>
              <a:rPr lang="en-US" sz="2400" dirty="0" err="1"/>
              <a:t>characterisation</a:t>
            </a:r>
            <a:r>
              <a:rPr lang="en-US" sz="2400" dirty="0"/>
              <a:t> models.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1610" y="849305"/>
            <a:ext cx="10054560" cy="3623532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06157" y="5990965"/>
            <a:ext cx="836878" cy="8368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251013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314133" y="114898"/>
            <a:ext cx="978203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3200" b="1" dirty="0" err="1" smtClean="0"/>
              <a:t>Example</a:t>
            </a:r>
            <a:r>
              <a:rPr lang="de-DE" sz="3200" b="1" dirty="0" smtClean="0"/>
              <a:t> </a:t>
            </a:r>
            <a:r>
              <a:rPr lang="de-DE" sz="3200" b="1" dirty="0" err="1" smtClean="0"/>
              <a:t>for</a:t>
            </a:r>
            <a:r>
              <a:rPr lang="de-DE" sz="3200" b="1" dirty="0" smtClean="0"/>
              <a:t> an </a:t>
            </a:r>
            <a:r>
              <a:rPr lang="de-DE" sz="3200" b="1" dirty="0" err="1" smtClean="0"/>
              <a:t>impact</a:t>
            </a:r>
            <a:r>
              <a:rPr lang="de-DE" sz="3200" b="1" dirty="0" smtClean="0"/>
              <a:t> </a:t>
            </a:r>
            <a:r>
              <a:rPr lang="de-DE" sz="3200" b="1" dirty="0" err="1" smtClean="0"/>
              <a:t>assessment</a:t>
            </a:r>
            <a:r>
              <a:rPr lang="de-DE" sz="3200" b="1" dirty="0" smtClean="0"/>
              <a:t> </a:t>
            </a:r>
            <a:r>
              <a:rPr lang="de-DE" sz="3200" b="1" dirty="0" err="1" smtClean="0"/>
              <a:t>method</a:t>
            </a:r>
            <a:r>
              <a:rPr lang="de-DE" sz="3200" b="1" dirty="0" smtClean="0"/>
              <a:t>: </a:t>
            </a:r>
            <a:r>
              <a:rPr lang="de-DE" sz="3200" b="1" dirty="0" err="1" smtClean="0"/>
              <a:t>ReCiPe</a:t>
            </a:r>
            <a:r>
              <a:rPr lang="de-DE" sz="3200" b="1" dirty="0" smtClean="0"/>
              <a:t> 2008</a:t>
            </a:r>
            <a:endParaRPr lang="en-US" sz="3200" b="1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99673"/>
            <a:ext cx="8277290" cy="6249767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7759338" y="6105386"/>
            <a:ext cx="433464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Recommended reading: </a:t>
            </a:r>
            <a:r>
              <a:rPr lang="en-US" dirty="0" err="1" smtClean="0"/>
              <a:t>Goedkoop</a:t>
            </a:r>
            <a:r>
              <a:rPr lang="en-US" dirty="0" smtClean="0"/>
              <a:t> </a:t>
            </a:r>
          </a:p>
          <a:p>
            <a:r>
              <a:rPr lang="en-US" dirty="0" smtClean="0"/>
              <a:t>et al. (2013): </a:t>
            </a:r>
            <a:r>
              <a:rPr lang="en-US" dirty="0" err="1" smtClean="0"/>
              <a:t>ReCiPe</a:t>
            </a:r>
            <a:r>
              <a:rPr lang="en-US" dirty="0" smtClean="0"/>
              <a:t> 2008. Provided on ILIAS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8277290" y="1532954"/>
            <a:ext cx="352609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 smtClean="0"/>
              <a:t>18 ‘midpoint indicators’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 smtClean="0"/>
              <a:t>  3 ‘endpoint indicators’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236968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096634" y="0"/>
            <a:ext cx="588436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3200" b="1" dirty="0" err="1" smtClean="0"/>
              <a:t>What</a:t>
            </a:r>
            <a:r>
              <a:rPr lang="de-DE" sz="3200" b="1" dirty="0" smtClean="0"/>
              <a:t> </a:t>
            </a:r>
            <a:r>
              <a:rPr lang="de-DE" sz="3200" b="1" dirty="0" err="1" smtClean="0"/>
              <a:t>is</a:t>
            </a:r>
            <a:r>
              <a:rPr lang="de-DE" sz="3200" b="1" dirty="0" smtClean="0"/>
              <a:t> a </a:t>
            </a:r>
            <a:r>
              <a:rPr lang="de-DE" sz="3200" b="1" dirty="0" err="1" smtClean="0"/>
              <a:t>characterization</a:t>
            </a:r>
            <a:r>
              <a:rPr lang="de-DE" sz="3200" b="1" dirty="0" smtClean="0"/>
              <a:t> </a:t>
            </a:r>
            <a:r>
              <a:rPr lang="de-DE" sz="3200" b="1" dirty="0" err="1" smtClean="0"/>
              <a:t>factor</a:t>
            </a:r>
            <a:r>
              <a:rPr lang="de-DE" sz="3200" b="1" dirty="0" smtClean="0"/>
              <a:t>?</a:t>
            </a:r>
            <a:endParaRPr lang="en-US" sz="32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438052" y="867151"/>
            <a:ext cx="1073755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The characterization </a:t>
            </a:r>
            <a:r>
              <a:rPr lang="en-US" sz="2400" dirty="0" smtClean="0"/>
              <a:t>step </a:t>
            </a:r>
            <a:r>
              <a:rPr lang="en-US" sz="2400" dirty="0"/>
              <a:t>of LCIA quantitatively transforms each set of </a:t>
            </a:r>
            <a:r>
              <a:rPr lang="en-US" sz="2400" dirty="0" smtClean="0"/>
              <a:t>classified</a:t>
            </a:r>
          </a:p>
          <a:p>
            <a:r>
              <a:rPr lang="en-US" sz="2400" dirty="0" smtClean="0"/>
              <a:t>inventory </a:t>
            </a:r>
            <a:r>
              <a:rPr lang="en-US" sz="2400" dirty="0"/>
              <a:t>flows via characterization factors (also called equivalency factors) to create</a:t>
            </a:r>
          </a:p>
          <a:p>
            <a:r>
              <a:rPr lang="en-US" sz="2400" dirty="0"/>
              <a:t>impact category indicators relevant to resources, ecosystems, and human health.</a:t>
            </a:r>
          </a:p>
        </p:txBody>
      </p:sp>
      <p:pic>
        <p:nvPicPr>
          <p:cNvPr id="4" name="Grafik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07598" y="2330688"/>
            <a:ext cx="5171575" cy="4337998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0" y="6484020"/>
            <a:ext cx="515730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/>
              <a:t>Reference: </a:t>
            </a:r>
            <a:r>
              <a:rPr lang="en-US" dirty="0" smtClean="0">
                <a:hlinkClick r:id="rId4"/>
              </a:rPr>
              <a:t>http</a:t>
            </a:r>
            <a:r>
              <a:rPr lang="en-US" dirty="0">
                <a:hlinkClick r:id="rId4"/>
              </a:rPr>
              <a:t>://www.lcatextbook.com</a:t>
            </a:r>
            <a:r>
              <a:rPr lang="en-US" dirty="0" smtClean="0">
                <a:hlinkClick r:id="rId4"/>
              </a:rPr>
              <a:t>/</a:t>
            </a:r>
            <a:r>
              <a:rPr lang="en-US" dirty="0" smtClean="0"/>
              <a:t> Chapter 10</a:t>
            </a:r>
            <a:endParaRPr lang="en-US" dirty="0"/>
          </a:p>
        </p:txBody>
      </p:sp>
      <p:sp>
        <p:nvSpPr>
          <p:cNvPr id="10" name="Textfeld 9"/>
          <p:cNvSpPr txBox="1"/>
          <p:nvPr/>
        </p:nvSpPr>
        <p:spPr>
          <a:xfrm>
            <a:off x="552352" y="2982263"/>
            <a:ext cx="6547440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 smtClean="0"/>
              <a:t>A characterisation factor is a biophysical </a:t>
            </a:r>
          </a:p>
          <a:p>
            <a:r>
              <a:rPr lang="en-GB" sz="2800" dirty="0"/>
              <a:t>q</a:t>
            </a:r>
            <a:r>
              <a:rPr lang="en-GB" sz="2800" dirty="0" smtClean="0"/>
              <a:t>uantity that indicates the impact on a</a:t>
            </a:r>
          </a:p>
          <a:p>
            <a:r>
              <a:rPr lang="en-GB" sz="2800" dirty="0" smtClean="0"/>
              <a:t>certain environmental mechanism</a:t>
            </a:r>
          </a:p>
          <a:p>
            <a:r>
              <a:rPr lang="en-GB" sz="2800" dirty="0"/>
              <a:t>p</a:t>
            </a:r>
            <a:r>
              <a:rPr lang="en-GB" sz="2800" dirty="0" smtClean="0"/>
              <a:t>er unit of emissions or resource extraction.</a:t>
            </a:r>
            <a:endParaRPr lang="de-DE" sz="2800" dirty="0"/>
          </a:p>
        </p:txBody>
      </p:sp>
    </p:spTree>
    <p:extLst>
      <p:ext uri="{BB962C8B-B14F-4D97-AF65-F5344CB8AC3E}">
        <p14:creationId xmlns:p14="http://schemas.microsoft.com/office/powerpoint/2010/main" val="40660820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hteck 4"/>
          <p:cNvSpPr/>
          <p:nvPr/>
        </p:nvSpPr>
        <p:spPr>
          <a:xfrm>
            <a:off x="0" y="1045155"/>
            <a:ext cx="961053" cy="10077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4" name="Grafik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866" y="801091"/>
            <a:ext cx="6415652" cy="3262909"/>
          </a:xfrm>
          <a:prstGeom prst="rect">
            <a:avLst/>
          </a:prstGeom>
        </p:spPr>
      </p:pic>
      <p:sp>
        <p:nvSpPr>
          <p:cNvPr id="7" name="Textfeld 6"/>
          <p:cNvSpPr txBox="1"/>
          <p:nvPr/>
        </p:nvSpPr>
        <p:spPr>
          <a:xfrm>
            <a:off x="5628640" y="1971040"/>
            <a:ext cx="31451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b="1" dirty="0" smtClean="0"/>
              <a:t>f</a:t>
            </a:r>
            <a:endParaRPr lang="de-DE" sz="3200" b="1" dirty="0"/>
          </a:p>
        </p:txBody>
      </p:sp>
      <p:sp>
        <p:nvSpPr>
          <p:cNvPr id="8" name="Textfeld 7"/>
          <p:cNvSpPr txBox="1"/>
          <p:nvPr/>
        </p:nvSpPr>
        <p:spPr>
          <a:xfrm>
            <a:off x="6754654" y="704564"/>
            <a:ext cx="4661982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b="1" dirty="0" smtClean="0"/>
              <a:t>Matrix of characterization factors C</a:t>
            </a:r>
          </a:p>
          <a:p>
            <a:r>
              <a:rPr lang="en-GB" sz="2400" b="1" dirty="0" smtClean="0"/>
              <a:t>and vector of midpoint indicators c</a:t>
            </a:r>
          </a:p>
          <a:p>
            <a:endParaRPr lang="en-GB" sz="2400" b="1" dirty="0"/>
          </a:p>
          <a:p>
            <a:r>
              <a:rPr lang="en-GB" sz="2400" b="1" dirty="0" smtClean="0"/>
              <a:t>                   </a:t>
            </a:r>
            <a:r>
              <a:rPr lang="en-GB" sz="3600" b="1" dirty="0" smtClean="0"/>
              <a:t>c = </a:t>
            </a:r>
            <a:r>
              <a:rPr lang="en-GB" sz="3600" b="1" dirty="0" err="1" smtClean="0"/>
              <a:t>C·b</a:t>
            </a:r>
            <a:endParaRPr lang="de-DE" sz="3600" dirty="0"/>
          </a:p>
        </p:txBody>
      </p:sp>
      <p:sp>
        <p:nvSpPr>
          <p:cNvPr id="9" name="Textfeld 8"/>
          <p:cNvSpPr txBox="1"/>
          <p:nvPr/>
        </p:nvSpPr>
        <p:spPr>
          <a:xfrm>
            <a:off x="4792112" y="1904425"/>
            <a:ext cx="37863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b="1" dirty="0" smtClean="0"/>
              <a:t>y</a:t>
            </a:r>
            <a:endParaRPr lang="de-DE" sz="3200" b="1" dirty="0"/>
          </a:p>
        </p:txBody>
      </p:sp>
      <p:sp>
        <p:nvSpPr>
          <p:cNvPr id="6" name="Rechteck 5"/>
          <p:cNvSpPr/>
          <p:nvPr/>
        </p:nvSpPr>
        <p:spPr>
          <a:xfrm>
            <a:off x="5227320" y="2519680"/>
            <a:ext cx="342900" cy="3048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Textfeld 9"/>
          <p:cNvSpPr txBox="1"/>
          <p:nvPr/>
        </p:nvSpPr>
        <p:spPr>
          <a:xfrm>
            <a:off x="5217845" y="2379692"/>
            <a:ext cx="37863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b="1" dirty="0" smtClean="0"/>
              <a:t>S</a:t>
            </a:r>
            <a:endParaRPr lang="de-DE" sz="3200" b="1" dirty="0"/>
          </a:p>
        </p:txBody>
      </p:sp>
      <p:pic>
        <p:nvPicPr>
          <p:cNvPr id="11" name="Picture 9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06157" y="5990965"/>
            <a:ext cx="836878" cy="8368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2" name="Textfeld 11"/>
          <p:cNvSpPr txBox="1"/>
          <p:nvPr/>
        </p:nvSpPr>
        <p:spPr>
          <a:xfrm>
            <a:off x="5943150" y="6358008"/>
            <a:ext cx="543802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b="1" dirty="0"/>
              <a:t>C</a:t>
            </a:r>
            <a:r>
              <a:rPr lang="en-GB" sz="2400" b="1" dirty="0" smtClean="0"/>
              <a:t> is a matrix [#mechanisms x #emissions]</a:t>
            </a:r>
            <a:endParaRPr lang="de-DE" sz="2400" dirty="0"/>
          </a:p>
        </p:txBody>
      </p:sp>
      <p:sp>
        <p:nvSpPr>
          <p:cNvPr id="14" name="Textfeld 13"/>
          <p:cNvSpPr txBox="1"/>
          <p:nvPr/>
        </p:nvSpPr>
        <p:spPr>
          <a:xfrm>
            <a:off x="3745982" y="1971039"/>
            <a:ext cx="37382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b="1" dirty="0" smtClean="0"/>
              <a:t>x</a:t>
            </a:r>
            <a:endParaRPr lang="de-DE" sz="3200" b="1" dirty="0"/>
          </a:p>
        </p:txBody>
      </p:sp>
      <p:sp>
        <p:nvSpPr>
          <p:cNvPr id="13" name="Textfeld 12"/>
          <p:cNvSpPr txBox="1"/>
          <p:nvPr/>
        </p:nvSpPr>
        <p:spPr>
          <a:xfrm>
            <a:off x="3685846" y="2532092"/>
            <a:ext cx="73289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b="1" dirty="0" err="1" smtClean="0"/>
              <a:t>A·x</a:t>
            </a:r>
            <a:endParaRPr lang="de-DE" sz="3200" b="1" dirty="0"/>
          </a:p>
        </p:txBody>
      </p:sp>
      <p:sp>
        <p:nvSpPr>
          <p:cNvPr id="15" name="Textfeld 14"/>
          <p:cNvSpPr txBox="1"/>
          <p:nvPr/>
        </p:nvSpPr>
        <p:spPr>
          <a:xfrm>
            <a:off x="4038364" y="2379692"/>
            <a:ext cx="3898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3200" b="1" dirty="0"/>
              <a:t>^</a:t>
            </a:r>
          </a:p>
        </p:txBody>
      </p:sp>
      <p:sp>
        <p:nvSpPr>
          <p:cNvPr id="18" name="TextBox 2"/>
          <p:cNvSpPr txBox="1"/>
          <p:nvPr/>
        </p:nvSpPr>
        <p:spPr>
          <a:xfrm>
            <a:off x="812909" y="103852"/>
            <a:ext cx="1054583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200" b="1" dirty="0" smtClean="0"/>
              <a:t>Computational structure of LCA: Environmental mechanisms</a:t>
            </a:r>
            <a:endParaRPr lang="en-US" sz="3200" b="1" dirty="0"/>
          </a:p>
        </p:txBody>
      </p:sp>
      <p:sp>
        <p:nvSpPr>
          <p:cNvPr id="21" name="Textfeld 20"/>
          <p:cNvSpPr txBox="1"/>
          <p:nvPr/>
        </p:nvSpPr>
        <p:spPr>
          <a:xfrm>
            <a:off x="1235083" y="6345696"/>
            <a:ext cx="335431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b="1" dirty="0"/>
              <a:t>c</a:t>
            </a:r>
            <a:r>
              <a:rPr lang="en-GB" sz="2400" b="1" dirty="0" smtClean="0"/>
              <a:t> is a vector [#emissions]</a:t>
            </a:r>
            <a:endParaRPr lang="de-DE" sz="2400" dirty="0"/>
          </a:p>
        </p:txBody>
      </p:sp>
      <p:sp>
        <p:nvSpPr>
          <p:cNvPr id="24" name="Textfeld 23"/>
          <p:cNvSpPr txBox="1"/>
          <p:nvPr/>
        </p:nvSpPr>
        <p:spPr>
          <a:xfrm>
            <a:off x="2617605" y="1898156"/>
            <a:ext cx="41549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b="1" dirty="0"/>
              <a:t>B</a:t>
            </a:r>
            <a:endParaRPr lang="de-DE" sz="3200" b="1" dirty="0"/>
          </a:p>
        </p:txBody>
      </p:sp>
      <p:pic>
        <p:nvPicPr>
          <p:cNvPr id="16" name="Grafik 1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3055" y="4847868"/>
            <a:ext cx="4138372" cy="1396400"/>
          </a:xfrm>
          <a:prstGeom prst="rect">
            <a:avLst/>
          </a:prstGeom>
        </p:spPr>
      </p:pic>
      <p:sp>
        <p:nvSpPr>
          <p:cNvPr id="25" name="Textfeld 24"/>
          <p:cNvSpPr txBox="1"/>
          <p:nvPr/>
        </p:nvSpPr>
        <p:spPr>
          <a:xfrm>
            <a:off x="2331093" y="2318780"/>
            <a:ext cx="41549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b="1" dirty="0" smtClean="0">
                <a:solidFill>
                  <a:srgbClr val="C00000"/>
                </a:solidFill>
              </a:rPr>
              <a:t>C</a:t>
            </a:r>
            <a:endParaRPr lang="de-DE" sz="3200" b="1" dirty="0">
              <a:solidFill>
                <a:srgbClr val="C00000"/>
              </a:solidFill>
            </a:endParaRPr>
          </a:p>
        </p:txBody>
      </p:sp>
      <p:pic>
        <p:nvPicPr>
          <p:cNvPr id="22" name="Grafik 2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8696" y="3779187"/>
            <a:ext cx="5787461" cy="24650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44639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Arrow Connector 7"/>
          <p:cNvCxnSpPr/>
          <p:nvPr/>
        </p:nvCxnSpPr>
        <p:spPr>
          <a:xfrm>
            <a:off x="7459134" y="4170123"/>
            <a:ext cx="766233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Arrow Connector 33"/>
          <p:cNvCxnSpPr/>
          <p:nvPr/>
        </p:nvCxnSpPr>
        <p:spPr>
          <a:xfrm>
            <a:off x="7459134" y="3615556"/>
            <a:ext cx="766233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Straight Arrow Connector 3"/>
          <p:cNvCxnSpPr/>
          <p:nvPr/>
        </p:nvCxnSpPr>
        <p:spPr>
          <a:xfrm>
            <a:off x="7459134" y="2256656"/>
            <a:ext cx="766233" cy="0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542" name="TextBox 1"/>
          <p:cNvSpPr txBox="1">
            <a:spLocks noChangeArrowheads="1"/>
          </p:cNvSpPr>
          <p:nvPr/>
        </p:nvSpPr>
        <p:spPr bwMode="auto">
          <a:xfrm>
            <a:off x="2647082" y="36119"/>
            <a:ext cx="676178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b="1" dirty="0" smtClean="0">
                <a:latin typeface="Arial" panose="020B0604020202020204" pitchFamily="34" charset="0"/>
              </a:rPr>
              <a:t>Inventory of an industrial process</a:t>
            </a:r>
            <a:endParaRPr lang="de-DE" altLang="en-US" dirty="0">
              <a:latin typeface="Arial" panose="020B0604020202020204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6127751" y="1886239"/>
            <a:ext cx="1725083" cy="249555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de-DE" sz="2133" dirty="0" smtClean="0"/>
              <a:t>Primary </a:t>
            </a:r>
            <a:r>
              <a:rPr lang="de-DE" sz="2133" dirty="0"/>
              <a:t>steel </a:t>
            </a:r>
            <a:r>
              <a:rPr lang="de-DE" sz="2133" dirty="0" err="1"/>
              <a:t>production</a:t>
            </a:r>
            <a:r>
              <a:rPr lang="de-DE" sz="2133" dirty="0" smtClean="0"/>
              <a:t>,</a:t>
            </a:r>
          </a:p>
          <a:p>
            <a:pPr algn="ctr" eaLnBrk="1" hangingPunct="1">
              <a:defRPr/>
            </a:pPr>
            <a:r>
              <a:rPr lang="en-GB" sz="2133" dirty="0" smtClean="0"/>
              <a:t>Company X</a:t>
            </a:r>
            <a:endParaRPr lang="de-DE" sz="2133" dirty="0"/>
          </a:p>
          <a:p>
            <a:pPr algn="ctr" eaLnBrk="1" hangingPunct="1">
              <a:defRPr/>
            </a:pPr>
            <a:r>
              <a:rPr lang="de-DE" sz="2133" dirty="0"/>
              <a:t>Germany, </a:t>
            </a:r>
            <a:r>
              <a:rPr lang="de-DE" sz="2133" dirty="0" smtClean="0"/>
              <a:t>2013</a:t>
            </a:r>
            <a:endParaRPr lang="en-US" sz="2133" dirty="0"/>
          </a:p>
        </p:txBody>
      </p:sp>
      <p:sp>
        <p:nvSpPr>
          <p:cNvPr id="22544" name="TextBox 22"/>
          <p:cNvSpPr txBox="1">
            <a:spLocks noChangeArrowheads="1"/>
          </p:cNvSpPr>
          <p:nvPr/>
        </p:nvSpPr>
        <p:spPr bwMode="auto">
          <a:xfrm>
            <a:off x="8163985" y="2036523"/>
            <a:ext cx="1351652" cy="379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de-DE" altLang="en-US" sz="1867" dirty="0" smtClean="0">
                <a:latin typeface="Arial" panose="020B0604020202020204" pitchFamily="34" charset="0"/>
              </a:rPr>
              <a:t>10 </a:t>
            </a:r>
            <a:r>
              <a:rPr lang="de-DE" altLang="en-US" sz="1867" dirty="0" err="1" smtClean="0">
                <a:latin typeface="Arial" panose="020B0604020202020204" pitchFamily="34" charset="0"/>
              </a:rPr>
              <a:t>Mt</a:t>
            </a:r>
            <a:r>
              <a:rPr lang="de-DE" altLang="en-US" sz="1867" dirty="0" smtClean="0">
                <a:latin typeface="Arial" panose="020B0604020202020204" pitchFamily="34" charset="0"/>
              </a:rPr>
              <a:t> </a:t>
            </a:r>
            <a:r>
              <a:rPr lang="de-DE" altLang="en-US" sz="1867" dirty="0" err="1" smtClean="0">
                <a:latin typeface="Arial" panose="020B0604020202020204" pitchFamily="34" charset="0"/>
              </a:rPr>
              <a:t>steel</a:t>
            </a:r>
            <a:endParaRPr lang="en-US" altLang="en-US" sz="1867" dirty="0">
              <a:latin typeface="Arial" panose="020B0604020202020204" pitchFamily="34" charset="0"/>
            </a:endParaRPr>
          </a:p>
        </p:txBody>
      </p:sp>
      <p:sp>
        <p:nvSpPr>
          <p:cNvPr id="3" name="TextBox 28"/>
          <p:cNvSpPr txBox="1">
            <a:spLocks noChangeArrowheads="1"/>
          </p:cNvSpPr>
          <p:nvPr/>
        </p:nvSpPr>
        <p:spPr bwMode="auto">
          <a:xfrm>
            <a:off x="8163984" y="3465272"/>
            <a:ext cx="1359668" cy="379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de-DE" altLang="en-US" sz="1867" dirty="0">
                <a:solidFill>
                  <a:schemeClr val="tx2">
                    <a:lumMod val="60000"/>
                    <a:lumOff val="40000"/>
                  </a:schemeClr>
                </a:solidFill>
                <a:latin typeface="Arial" panose="020B0604020202020204" pitchFamily="34" charset="0"/>
              </a:rPr>
              <a:t>2.8 </a:t>
            </a:r>
            <a:r>
              <a:rPr lang="de-DE" altLang="en-US" sz="1867" dirty="0" err="1" smtClean="0">
                <a:solidFill>
                  <a:schemeClr val="tx2">
                    <a:lumMod val="60000"/>
                    <a:lumOff val="40000"/>
                  </a:schemeClr>
                </a:solidFill>
                <a:latin typeface="Arial" panose="020B0604020202020204" pitchFamily="34" charset="0"/>
              </a:rPr>
              <a:t>Mt</a:t>
            </a:r>
            <a:r>
              <a:rPr lang="de-DE" altLang="en-US" sz="1867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Arial" panose="020B0604020202020204" pitchFamily="34" charset="0"/>
              </a:rPr>
              <a:t> </a:t>
            </a:r>
            <a:r>
              <a:rPr lang="de-DE" altLang="en-US" sz="1867" dirty="0">
                <a:solidFill>
                  <a:schemeClr val="tx2">
                    <a:lumMod val="60000"/>
                    <a:lumOff val="40000"/>
                  </a:schemeClr>
                </a:solidFill>
                <a:latin typeface="Arial" panose="020B0604020202020204" pitchFamily="34" charset="0"/>
              </a:rPr>
              <a:t>CO</a:t>
            </a:r>
            <a:r>
              <a:rPr lang="de-DE" altLang="en-US" sz="1867" baseline="-25000" dirty="0">
                <a:solidFill>
                  <a:schemeClr val="tx2">
                    <a:lumMod val="60000"/>
                    <a:lumOff val="40000"/>
                  </a:schemeClr>
                </a:solidFill>
                <a:latin typeface="Arial" panose="020B0604020202020204" pitchFamily="34" charset="0"/>
              </a:rPr>
              <a:t>2</a:t>
            </a:r>
            <a:endParaRPr lang="en-US" altLang="en-US" sz="1867" baseline="-25000" dirty="0">
              <a:solidFill>
                <a:schemeClr val="tx2">
                  <a:lumMod val="60000"/>
                  <a:lumOff val="40000"/>
                </a:schemeClr>
              </a:solidFill>
              <a:latin typeface="Arial" panose="020B0604020202020204" pitchFamily="34" charset="0"/>
            </a:endParaRPr>
          </a:p>
        </p:txBody>
      </p:sp>
      <p:sp>
        <p:nvSpPr>
          <p:cNvPr id="22543" name="TextBox 29"/>
          <p:cNvSpPr txBox="1">
            <a:spLocks noChangeArrowheads="1"/>
          </p:cNvSpPr>
          <p:nvPr/>
        </p:nvSpPr>
        <p:spPr bwMode="auto">
          <a:xfrm>
            <a:off x="8163985" y="3975389"/>
            <a:ext cx="1152880" cy="379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de-DE" altLang="en-US" sz="1867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Arial" panose="020B0604020202020204" pitchFamily="34" charset="0"/>
              </a:rPr>
              <a:t>3 </a:t>
            </a:r>
            <a:r>
              <a:rPr lang="de-DE" altLang="en-US" sz="1867" dirty="0" err="1" smtClean="0">
                <a:solidFill>
                  <a:schemeClr val="tx2">
                    <a:lumMod val="60000"/>
                    <a:lumOff val="40000"/>
                  </a:schemeClr>
                </a:solidFill>
                <a:latin typeface="Arial" panose="020B0604020202020204" pitchFamily="34" charset="0"/>
              </a:rPr>
              <a:t>Mt</a:t>
            </a:r>
            <a:r>
              <a:rPr lang="de-DE" altLang="en-US" sz="1867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Arial" panose="020B0604020202020204" pitchFamily="34" charset="0"/>
              </a:rPr>
              <a:t> </a:t>
            </a:r>
            <a:r>
              <a:rPr lang="de-DE" altLang="en-US" sz="1867" dirty="0" err="1" smtClean="0">
                <a:solidFill>
                  <a:schemeClr val="tx2">
                    <a:lumMod val="60000"/>
                    <a:lumOff val="40000"/>
                  </a:schemeClr>
                </a:solidFill>
                <a:latin typeface="Arial" panose="020B0604020202020204" pitchFamily="34" charset="0"/>
              </a:rPr>
              <a:t>slag</a:t>
            </a:r>
            <a:endParaRPr lang="en-US" altLang="en-US" sz="1867" dirty="0">
              <a:solidFill>
                <a:schemeClr val="tx2">
                  <a:lumMod val="60000"/>
                  <a:lumOff val="40000"/>
                </a:schemeClr>
              </a:solidFill>
              <a:latin typeface="Arial" panose="020B0604020202020204" pitchFamily="34" charset="0"/>
            </a:endParaRPr>
          </a:p>
        </p:txBody>
      </p:sp>
      <p:sp>
        <p:nvSpPr>
          <p:cNvPr id="22547" name="TextBox 27"/>
          <p:cNvSpPr txBox="1">
            <a:spLocks noChangeArrowheads="1"/>
          </p:cNvSpPr>
          <p:nvPr/>
        </p:nvSpPr>
        <p:spPr bwMode="auto">
          <a:xfrm>
            <a:off x="7950201" y="1674572"/>
            <a:ext cx="1989647" cy="4205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de-DE" altLang="en-US" sz="2133" b="1" dirty="0" smtClean="0">
                <a:latin typeface="Arial" panose="020B0604020202020204" pitchFamily="34" charset="0"/>
              </a:rPr>
              <a:t>Main </a:t>
            </a:r>
            <a:r>
              <a:rPr lang="de-DE" altLang="en-US" sz="2133" b="1" dirty="0" err="1" smtClean="0">
                <a:latin typeface="Arial" panose="020B0604020202020204" pitchFamily="34" charset="0"/>
              </a:rPr>
              <a:t>product</a:t>
            </a:r>
            <a:r>
              <a:rPr lang="de-DE" altLang="en-US" sz="2133" b="1" dirty="0" smtClean="0">
                <a:latin typeface="Arial" panose="020B0604020202020204" pitchFamily="34" charset="0"/>
              </a:rPr>
              <a:t>:</a:t>
            </a:r>
            <a:endParaRPr lang="en-US" altLang="en-US" sz="2133" b="1" dirty="0">
              <a:latin typeface="Arial" panose="020B0604020202020204" pitchFamily="34" charset="0"/>
            </a:endParaRPr>
          </a:p>
        </p:txBody>
      </p:sp>
      <p:sp>
        <p:nvSpPr>
          <p:cNvPr id="22545" name="TextBox 37"/>
          <p:cNvSpPr txBox="1">
            <a:spLocks noChangeArrowheads="1"/>
          </p:cNvSpPr>
          <p:nvPr/>
        </p:nvSpPr>
        <p:spPr bwMode="auto">
          <a:xfrm>
            <a:off x="7979834" y="2660940"/>
            <a:ext cx="1627369" cy="7487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de-DE" altLang="en-US" sz="2133" b="1" dirty="0" err="1" smtClean="0">
                <a:solidFill>
                  <a:schemeClr val="tx2">
                    <a:lumMod val="60000"/>
                    <a:lumOff val="40000"/>
                  </a:schemeClr>
                </a:solidFill>
                <a:latin typeface="Arial" panose="020B0604020202020204" pitchFamily="34" charset="0"/>
              </a:rPr>
              <a:t>Emissions</a:t>
            </a:r>
            <a:r>
              <a:rPr lang="en-US" altLang="en-US" sz="2133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Arial" panose="020B0604020202020204" pitchFamily="34" charset="0"/>
              </a:rPr>
              <a:t>/</a:t>
            </a:r>
            <a:endParaRPr lang="en-US" altLang="en-US" sz="2133" b="1" dirty="0">
              <a:solidFill>
                <a:schemeClr val="tx2">
                  <a:lumMod val="60000"/>
                  <a:lumOff val="40000"/>
                </a:schemeClr>
              </a:solidFill>
              <a:latin typeface="Arial" panose="020B0604020202020204" pitchFamily="34" charset="0"/>
            </a:endParaRP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de-DE" altLang="en-US" sz="2133" b="1" dirty="0" err="1" smtClean="0">
                <a:solidFill>
                  <a:schemeClr val="tx2">
                    <a:lumMod val="60000"/>
                    <a:lumOff val="40000"/>
                  </a:schemeClr>
                </a:solidFill>
                <a:latin typeface="Arial" panose="020B0604020202020204" pitchFamily="34" charset="0"/>
              </a:rPr>
              <a:t>Waste</a:t>
            </a:r>
            <a:r>
              <a:rPr lang="de-DE" altLang="en-US" sz="2133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Arial" panose="020B0604020202020204" pitchFamily="34" charset="0"/>
              </a:rPr>
              <a:t>:</a:t>
            </a:r>
            <a:endParaRPr lang="de-DE" altLang="en-US" sz="2133" b="1" dirty="0">
              <a:solidFill>
                <a:schemeClr val="tx2">
                  <a:lumMod val="60000"/>
                  <a:lumOff val="40000"/>
                </a:schemeClr>
              </a:solidFill>
              <a:latin typeface="Arial" panose="020B0604020202020204" pitchFamily="34" charset="0"/>
            </a:endParaRPr>
          </a:p>
        </p:txBody>
      </p:sp>
      <p:cxnSp>
        <p:nvCxnSpPr>
          <p:cNvPr id="46" name="Straight Arrow Connector 45"/>
          <p:cNvCxnSpPr/>
          <p:nvPr/>
        </p:nvCxnSpPr>
        <p:spPr>
          <a:xfrm>
            <a:off x="5552018" y="3638839"/>
            <a:ext cx="575733" cy="0"/>
          </a:xfrm>
          <a:prstGeom prst="straightConnector1">
            <a:avLst/>
          </a:prstGeom>
          <a:ln>
            <a:solidFill>
              <a:srgbClr val="B6793C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Arrow Connector 46"/>
          <p:cNvCxnSpPr/>
          <p:nvPr/>
        </p:nvCxnSpPr>
        <p:spPr>
          <a:xfrm>
            <a:off x="5552018" y="4212456"/>
            <a:ext cx="575733" cy="0"/>
          </a:xfrm>
          <a:prstGeom prst="straightConnector1">
            <a:avLst/>
          </a:prstGeom>
          <a:ln>
            <a:solidFill>
              <a:srgbClr val="B6793C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Arrow Connector 48"/>
          <p:cNvCxnSpPr/>
          <p:nvPr/>
        </p:nvCxnSpPr>
        <p:spPr>
          <a:xfrm>
            <a:off x="5552018" y="2070389"/>
            <a:ext cx="575733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1" name="Left Brace 40"/>
          <p:cNvSpPr/>
          <p:nvPr/>
        </p:nvSpPr>
        <p:spPr>
          <a:xfrm>
            <a:off x="3594101" y="1886239"/>
            <a:ext cx="385233" cy="692151"/>
          </a:xfrm>
          <a:prstGeom prst="leftBrac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sz="2400"/>
          </a:p>
        </p:txBody>
      </p:sp>
      <p:sp>
        <p:nvSpPr>
          <p:cNvPr id="52" name="Left Brace 51"/>
          <p:cNvSpPr/>
          <p:nvPr/>
        </p:nvSpPr>
        <p:spPr>
          <a:xfrm>
            <a:off x="3596217" y="3071572"/>
            <a:ext cx="378883" cy="1238251"/>
          </a:xfrm>
          <a:prstGeom prst="leftBrace">
            <a:avLst>
              <a:gd name="adj1" fmla="val 0"/>
              <a:gd name="adj2" fmla="val 50000"/>
            </a:avLst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sz="2400"/>
          </a:p>
        </p:txBody>
      </p:sp>
      <p:sp>
        <p:nvSpPr>
          <p:cNvPr id="22554" name="TextBox 52"/>
          <p:cNvSpPr txBox="1">
            <a:spLocks noChangeArrowheads="1"/>
          </p:cNvSpPr>
          <p:nvPr/>
        </p:nvSpPr>
        <p:spPr bwMode="auto">
          <a:xfrm>
            <a:off x="2036233" y="1862956"/>
            <a:ext cx="1475084" cy="7487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de-DE" altLang="en-US" sz="2133" b="1" dirty="0" err="1" smtClean="0">
                <a:latin typeface="Arial" panose="020B0604020202020204" pitchFamily="34" charset="0"/>
              </a:rPr>
              <a:t>Precursor</a:t>
            </a:r>
            <a:endParaRPr lang="de-DE" altLang="en-US" sz="2133" b="1" dirty="0" smtClean="0">
              <a:latin typeface="Arial" panose="020B0604020202020204" pitchFamily="34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2133" b="1" dirty="0" smtClean="0">
                <a:latin typeface="Arial" panose="020B0604020202020204" pitchFamily="34" charset="0"/>
              </a:rPr>
              <a:t>products</a:t>
            </a:r>
            <a:endParaRPr lang="en-US" altLang="en-US" sz="2133" b="1" dirty="0">
              <a:latin typeface="Arial" panose="020B0604020202020204" pitchFamily="34" charset="0"/>
            </a:endParaRPr>
          </a:p>
        </p:txBody>
      </p:sp>
      <p:sp>
        <p:nvSpPr>
          <p:cNvPr id="22555" name="TextBox 53"/>
          <p:cNvSpPr txBox="1">
            <a:spLocks noChangeArrowheads="1"/>
          </p:cNvSpPr>
          <p:nvPr/>
        </p:nvSpPr>
        <p:spPr bwMode="auto">
          <a:xfrm>
            <a:off x="2084918" y="3249373"/>
            <a:ext cx="1491114" cy="7487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de-DE" altLang="en-US" sz="2133" b="1" dirty="0" smtClean="0">
                <a:solidFill>
                  <a:srgbClr val="B6793C"/>
                </a:solidFill>
                <a:latin typeface="Arial" panose="020B0604020202020204" pitchFamily="34" charset="0"/>
              </a:rPr>
              <a:t>Natural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de-DE" altLang="en-US" sz="2133" b="1" dirty="0" err="1" smtClean="0">
                <a:solidFill>
                  <a:srgbClr val="B6793C"/>
                </a:solidFill>
                <a:latin typeface="Arial" panose="020B0604020202020204" pitchFamily="34" charset="0"/>
              </a:rPr>
              <a:t>resources</a:t>
            </a:r>
            <a:endParaRPr lang="en-US" altLang="en-US" sz="2133" b="1" dirty="0">
              <a:solidFill>
                <a:srgbClr val="B6793C"/>
              </a:solidFill>
              <a:latin typeface="Arial" panose="020B0604020202020204" pitchFamily="34" charset="0"/>
            </a:endParaRPr>
          </a:p>
        </p:txBody>
      </p:sp>
      <p:sp>
        <p:nvSpPr>
          <p:cNvPr id="22556" name="TextBox 54"/>
          <p:cNvSpPr txBox="1">
            <a:spLocks noChangeArrowheads="1"/>
          </p:cNvSpPr>
          <p:nvPr/>
        </p:nvSpPr>
        <p:spPr bwMode="auto">
          <a:xfrm>
            <a:off x="4066117" y="4000789"/>
            <a:ext cx="1186543" cy="379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de-DE" altLang="en-US" sz="1867" dirty="0" smtClean="0">
                <a:solidFill>
                  <a:srgbClr val="B6793C"/>
                </a:solidFill>
                <a:latin typeface="Arial" panose="020B0604020202020204" pitchFamily="34" charset="0"/>
              </a:rPr>
              <a:t>2.6 </a:t>
            </a:r>
            <a:r>
              <a:rPr lang="de-DE" altLang="en-US" sz="1867" dirty="0" err="1" smtClean="0">
                <a:solidFill>
                  <a:srgbClr val="B6793C"/>
                </a:solidFill>
                <a:latin typeface="Arial" panose="020B0604020202020204" pitchFamily="34" charset="0"/>
              </a:rPr>
              <a:t>Mt</a:t>
            </a:r>
            <a:r>
              <a:rPr lang="de-DE" altLang="en-US" sz="1867" dirty="0" smtClean="0">
                <a:solidFill>
                  <a:srgbClr val="B6793C"/>
                </a:solidFill>
                <a:latin typeface="Arial" panose="020B0604020202020204" pitchFamily="34" charset="0"/>
              </a:rPr>
              <a:t> </a:t>
            </a:r>
            <a:r>
              <a:rPr lang="de-DE" altLang="en-US" sz="1867" dirty="0">
                <a:solidFill>
                  <a:srgbClr val="B6793C"/>
                </a:solidFill>
                <a:latin typeface="Arial" panose="020B0604020202020204" pitchFamily="34" charset="0"/>
              </a:rPr>
              <a:t>O</a:t>
            </a:r>
            <a:r>
              <a:rPr lang="de-DE" altLang="en-US" sz="1867" baseline="-25000" dirty="0">
                <a:solidFill>
                  <a:srgbClr val="B6793C"/>
                </a:solidFill>
                <a:latin typeface="Arial" panose="020B0604020202020204" pitchFamily="34" charset="0"/>
              </a:rPr>
              <a:t>2</a:t>
            </a:r>
            <a:endParaRPr lang="en-US" altLang="en-US" sz="1867" baseline="-25000" dirty="0">
              <a:solidFill>
                <a:srgbClr val="B6793C"/>
              </a:solidFill>
              <a:latin typeface="Arial" panose="020B0604020202020204" pitchFamily="34" charset="0"/>
            </a:endParaRPr>
          </a:p>
        </p:txBody>
      </p:sp>
      <p:sp>
        <p:nvSpPr>
          <p:cNvPr id="22557" name="TextBox 55"/>
          <p:cNvSpPr txBox="1">
            <a:spLocks noChangeArrowheads="1"/>
          </p:cNvSpPr>
          <p:nvPr/>
        </p:nvSpPr>
        <p:spPr bwMode="auto">
          <a:xfrm>
            <a:off x="4066118" y="3342506"/>
            <a:ext cx="1311578" cy="6669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de-DE" altLang="en-US" sz="1867" dirty="0" smtClean="0">
                <a:solidFill>
                  <a:srgbClr val="B6793C"/>
                </a:solidFill>
                <a:latin typeface="Arial" panose="020B0604020202020204" pitchFamily="34" charset="0"/>
              </a:rPr>
              <a:t>15 </a:t>
            </a:r>
            <a:r>
              <a:rPr lang="de-DE" altLang="en-US" sz="1867" dirty="0" err="1" smtClean="0">
                <a:solidFill>
                  <a:srgbClr val="B6793C"/>
                </a:solidFill>
                <a:latin typeface="Arial" panose="020B0604020202020204" pitchFamily="34" charset="0"/>
              </a:rPr>
              <a:t>Mt</a:t>
            </a:r>
            <a:r>
              <a:rPr lang="de-DE" altLang="en-US" sz="1867" dirty="0" smtClean="0">
                <a:solidFill>
                  <a:srgbClr val="B6793C"/>
                </a:solidFill>
                <a:latin typeface="Arial" panose="020B0604020202020204" pitchFamily="34" charset="0"/>
              </a:rPr>
              <a:t> </a:t>
            </a:r>
            <a:r>
              <a:rPr lang="de-DE" altLang="en-US" sz="1867" dirty="0" err="1" smtClean="0">
                <a:solidFill>
                  <a:srgbClr val="B6793C"/>
                </a:solidFill>
                <a:latin typeface="Arial" panose="020B0604020202020204" pitchFamily="34" charset="0"/>
              </a:rPr>
              <a:t>iron</a:t>
            </a:r>
            <a:r>
              <a:rPr lang="de-DE" altLang="en-US" sz="1867" dirty="0" smtClean="0">
                <a:solidFill>
                  <a:srgbClr val="B6793C"/>
                </a:solidFill>
                <a:latin typeface="Arial" panose="020B0604020202020204" pitchFamily="34" charset="0"/>
              </a:rPr>
              <a:t> </a:t>
            </a:r>
            <a:endParaRPr lang="de-DE" altLang="en-US" sz="1867" dirty="0">
              <a:solidFill>
                <a:srgbClr val="B6793C"/>
              </a:solidFill>
              <a:latin typeface="Arial" panose="020B0604020202020204" pitchFamily="34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867" dirty="0" smtClean="0">
                <a:solidFill>
                  <a:srgbClr val="B6793C"/>
                </a:solidFill>
                <a:latin typeface="Arial" panose="020B0604020202020204" pitchFamily="34" charset="0"/>
              </a:rPr>
              <a:t>ore</a:t>
            </a:r>
            <a:endParaRPr lang="en-US" altLang="en-US" sz="1867" dirty="0">
              <a:solidFill>
                <a:srgbClr val="B6793C"/>
              </a:solidFill>
              <a:latin typeface="Arial" panose="020B0604020202020204" pitchFamily="34" charset="0"/>
            </a:endParaRPr>
          </a:p>
        </p:txBody>
      </p:sp>
      <p:sp>
        <p:nvSpPr>
          <p:cNvPr id="22558" name="TextBox 56"/>
          <p:cNvSpPr txBox="1">
            <a:spLocks noChangeArrowheads="1"/>
          </p:cNvSpPr>
          <p:nvPr/>
        </p:nvSpPr>
        <p:spPr bwMode="auto">
          <a:xfrm>
            <a:off x="3879851" y="1860839"/>
            <a:ext cx="1593706" cy="379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de-DE" altLang="en-US" sz="1867" dirty="0" smtClean="0">
                <a:latin typeface="Arial" panose="020B0604020202020204" pitchFamily="34" charset="0"/>
              </a:rPr>
              <a:t>9.45 </a:t>
            </a:r>
            <a:r>
              <a:rPr lang="de-DE" altLang="en-US" sz="1867" dirty="0" err="1" smtClean="0">
                <a:latin typeface="Arial" panose="020B0604020202020204" pitchFamily="34" charset="0"/>
              </a:rPr>
              <a:t>Mt</a:t>
            </a:r>
            <a:r>
              <a:rPr lang="de-DE" altLang="en-US" sz="1867" dirty="0" smtClean="0">
                <a:latin typeface="Arial" panose="020B0604020202020204" pitchFamily="34" charset="0"/>
              </a:rPr>
              <a:t> Coke</a:t>
            </a:r>
            <a:endParaRPr lang="en-US" altLang="en-US" sz="1867" dirty="0">
              <a:latin typeface="Arial" panose="020B0604020202020204" pitchFamily="34" charset="0"/>
            </a:endParaRPr>
          </a:p>
        </p:txBody>
      </p:sp>
      <p:sp>
        <p:nvSpPr>
          <p:cNvPr id="22559" name="TextBox 57"/>
          <p:cNvSpPr txBox="1">
            <a:spLocks noChangeArrowheads="1"/>
          </p:cNvSpPr>
          <p:nvPr/>
        </p:nvSpPr>
        <p:spPr bwMode="auto">
          <a:xfrm>
            <a:off x="3879851" y="2260889"/>
            <a:ext cx="1813445" cy="379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de-DE" altLang="en-US" sz="1867" dirty="0" smtClean="0">
                <a:latin typeface="Arial" panose="020B0604020202020204" pitchFamily="34" charset="0"/>
              </a:rPr>
              <a:t>1.8 </a:t>
            </a:r>
            <a:r>
              <a:rPr lang="de-DE" altLang="en-US" sz="1867" dirty="0" err="1" smtClean="0">
                <a:latin typeface="Arial" panose="020B0604020202020204" pitchFamily="34" charset="0"/>
              </a:rPr>
              <a:t>TWh</a:t>
            </a:r>
            <a:r>
              <a:rPr lang="de-DE" altLang="en-US" sz="1867" dirty="0" smtClean="0">
                <a:latin typeface="Arial" panose="020B0604020202020204" pitchFamily="34" charset="0"/>
              </a:rPr>
              <a:t> </a:t>
            </a:r>
            <a:r>
              <a:rPr lang="de-DE" altLang="en-US" sz="1867" dirty="0" err="1" smtClean="0">
                <a:latin typeface="Arial" panose="020B0604020202020204" pitchFamily="34" charset="0"/>
              </a:rPr>
              <a:t>Electr</a:t>
            </a:r>
            <a:r>
              <a:rPr lang="de-DE" altLang="en-US" sz="1867" dirty="0" smtClean="0">
                <a:latin typeface="Arial" panose="020B0604020202020204" pitchFamily="34" charset="0"/>
              </a:rPr>
              <a:t>.</a:t>
            </a:r>
            <a:endParaRPr lang="en-US" altLang="en-US" sz="1867" dirty="0">
              <a:latin typeface="Arial" panose="020B0604020202020204" pitchFamily="34" charset="0"/>
            </a:endParaRPr>
          </a:p>
        </p:txBody>
      </p:sp>
      <p:sp>
        <p:nvSpPr>
          <p:cNvPr id="22560" name="TextBox 58"/>
          <p:cNvSpPr txBox="1">
            <a:spLocks noChangeArrowheads="1"/>
          </p:cNvSpPr>
          <p:nvPr/>
        </p:nvSpPr>
        <p:spPr bwMode="auto">
          <a:xfrm>
            <a:off x="3879851" y="2978439"/>
            <a:ext cx="1816523" cy="379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de-DE" altLang="en-US" sz="1867" dirty="0" smtClean="0">
                <a:solidFill>
                  <a:srgbClr val="B6793C"/>
                </a:solidFill>
                <a:latin typeface="Arial" panose="020B0604020202020204" pitchFamily="34" charset="0"/>
              </a:rPr>
              <a:t>4 </a:t>
            </a:r>
            <a:r>
              <a:rPr lang="de-DE" altLang="en-US" sz="1867" dirty="0" err="1" smtClean="0">
                <a:solidFill>
                  <a:srgbClr val="B6793C"/>
                </a:solidFill>
                <a:latin typeface="Arial" panose="020B0604020202020204" pitchFamily="34" charset="0"/>
              </a:rPr>
              <a:t>Mt</a:t>
            </a:r>
            <a:r>
              <a:rPr lang="de-DE" altLang="en-US" sz="1867" dirty="0" smtClean="0">
                <a:solidFill>
                  <a:srgbClr val="B6793C"/>
                </a:solidFill>
                <a:latin typeface="Arial" panose="020B0604020202020204" pitchFamily="34" charset="0"/>
              </a:rPr>
              <a:t> Limestone</a:t>
            </a:r>
            <a:endParaRPr lang="en-US" altLang="en-US" sz="1867" dirty="0">
              <a:solidFill>
                <a:srgbClr val="B6793C"/>
              </a:solidFill>
              <a:latin typeface="Arial" panose="020B0604020202020204" pitchFamily="34" charset="0"/>
            </a:endParaRPr>
          </a:p>
        </p:txBody>
      </p:sp>
      <p:cxnSp>
        <p:nvCxnSpPr>
          <p:cNvPr id="62" name="Straight Arrow Connector 61"/>
          <p:cNvCxnSpPr/>
          <p:nvPr/>
        </p:nvCxnSpPr>
        <p:spPr>
          <a:xfrm>
            <a:off x="5949951" y="2481023"/>
            <a:ext cx="190500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4" name="Straight Arrow Connector 63"/>
          <p:cNvCxnSpPr/>
          <p:nvPr/>
        </p:nvCxnSpPr>
        <p:spPr>
          <a:xfrm>
            <a:off x="5949951" y="3175289"/>
            <a:ext cx="190500" cy="0"/>
          </a:xfrm>
          <a:prstGeom prst="straightConnector1">
            <a:avLst/>
          </a:prstGeom>
          <a:ln>
            <a:solidFill>
              <a:srgbClr val="B6793C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9" name="Picture 9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06157" y="5990965"/>
            <a:ext cx="836878" cy="8368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71" name="Textfeld 70"/>
          <p:cNvSpPr txBox="1">
            <a:spLocks noChangeArrowheads="1"/>
          </p:cNvSpPr>
          <p:nvPr/>
        </p:nvSpPr>
        <p:spPr bwMode="auto">
          <a:xfrm>
            <a:off x="775970" y="4974456"/>
            <a:ext cx="10694210" cy="15081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342900" indent="-342900">
              <a:spcBef>
                <a:spcPct val="0"/>
              </a:spcBef>
            </a:pPr>
            <a:r>
              <a:rPr lang="en-GB" altLang="de-DE" sz="2300" dirty="0" smtClean="0">
                <a:latin typeface="Arial" panose="020B0604020202020204" pitchFamily="34" charset="0"/>
              </a:rPr>
              <a:t>Flows are recorded in ‘natural’ physical unit, using data from company records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GB" altLang="de-DE" sz="2300" dirty="0" smtClean="0">
                <a:latin typeface="Arial" panose="020B0604020202020204" pitchFamily="34" charset="0"/>
              </a:rPr>
              <a:t>    and process models</a:t>
            </a:r>
            <a:endParaRPr lang="en-GB" altLang="de-DE" sz="2300" dirty="0">
              <a:latin typeface="Arial" panose="020B0604020202020204" pitchFamily="34" charset="0"/>
            </a:endParaRPr>
          </a:p>
          <a:p>
            <a:pPr marL="342900" indent="-342900">
              <a:spcBef>
                <a:spcPct val="0"/>
              </a:spcBef>
            </a:pPr>
            <a:r>
              <a:rPr lang="en-GB" altLang="de-DE" sz="2300" dirty="0" smtClean="0">
                <a:latin typeface="Arial" panose="020B0604020202020204" pitchFamily="34" charset="0"/>
              </a:rPr>
              <a:t>Accounting on multiple physical layers, therefore only basic mass and energy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GB" altLang="de-DE" sz="2300" dirty="0" smtClean="0">
                <a:latin typeface="Arial" panose="020B0604020202020204" pitchFamily="34" charset="0"/>
              </a:rPr>
              <a:t>    balance checks possible.</a:t>
            </a:r>
            <a:endParaRPr lang="de-DE" altLang="de-DE" sz="2300" dirty="0">
              <a:latin typeface="Arial" panose="020B0604020202020204" pitchFamily="34" charset="0"/>
            </a:endParaRPr>
          </a:p>
        </p:txBody>
      </p:sp>
      <p:sp>
        <p:nvSpPr>
          <p:cNvPr id="72" name="Textfeld 71"/>
          <p:cNvSpPr txBox="1">
            <a:spLocks noChangeArrowheads="1"/>
          </p:cNvSpPr>
          <p:nvPr/>
        </p:nvSpPr>
        <p:spPr bwMode="auto">
          <a:xfrm>
            <a:off x="1545310" y="801106"/>
            <a:ext cx="7866256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de-DE" sz="1800" b="1" dirty="0" smtClean="0">
                <a:latin typeface="Arial" panose="020B0604020202020204" pitchFamily="34" charset="0"/>
              </a:rPr>
              <a:t>System boundary: </a:t>
            </a:r>
            <a:r>
              <a:rPr lang="en-GB" altLang="de-DE" sz="1800" dirty="0" smtClean="0">
                <a:latin typeface="Arial" panose="020B0604020202020204" pitchFamily="34" charset="0"/>
              </a:rPr>
              <a:t>Integrated steel mill of company X, Duisburg, Germany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GB" altLang="de-DE" sz="1800" dirty="0" smtClean="0">
                <a:latin typeface="Arial" panose="020B0604020202020204" pitchFamily="34" charset="0"/>
              </a:rPr>
              <a:t>annual total, 2013</a:t>
            </a:r>
            <a:endParaRPr lang="de-DE" altLang="de-DE" sz="1800" dirty="0">
              <a:latin typeface="Arial" panose="020B0604020202020204" pitchFamily="34" charset="0"/>
            </a:endParaRPr>
          </a:p>
        </p:txBody>
      </p:sp>
      <p:sp>
        <p:nvSpPr>
          <p:cNvPr id="10" name="Rechteck 9"/>
          <p:cNvSpPr/>
          <p:nvPr/>
        </p:nvSpPr>
        <p:spPr>
          <a:xfrm>
            <a:off x="1606852" y="798143"/>
            <a:ext cx="8900160" cy="3931721"/>
          </a:xfrm>
          <a:prstGeom prst="rect">
            <a:avLst/>
          </a:prstGeom>
          <a:noFill/>
          <a:ln>
            <a:solidFill>
              <a:schemeClr val="tx1"/>
            </a:solidFill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294277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" grpId="0"/>
      <p:bldP spid="72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hteck 4"/>
          <p:cNvSpPr/>
          <p:nvPr/>
        </p:nvSpPr>
        <p:spPr>
          <a:xfrm>
            <a:off x="0" y="1045155"/>
            <a:ext cx="961053" cy="10077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4" name="Grafik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866" y="801091"/>
            <a:ext cx="6415652" cy="3262909"/>
          </a:xfrm>
          <a:prstGeom prst="rect">
            <a:avLst/>
          </a:prstGeom>
        </p:spPr>
      </p:pic>
      <p:sp>
        <p:nvSpPr>
          <p:cNvPr id="7" name="Textfeld 6"/>
          <p:cNvSpPr txBox="1"/>
          <p:nvPr/>
        </p:nvSpPr>
        <p:spPr>
          <a:xfrm>
            <a:off x="5628640" y="1971040"/>
            <a:ext cx="31451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b="1" dirty="0" smtClean="0"/>
              <a:t>f</a:t>
            </a:r>
            <a:endParaRPr lang="de-DE" sz="3200" b="1" dirty="0"/>
          </a:p>
        </p:txBody>
      </p:sp>
      <p:sp>
        <p:nvSpPr>
          <p:cNvPr id="8" name="Textfeld 7"/>
          <p:cNvSpPr txBox="1"/>
          <p:nvPr/>
        </p:nvSpPr>
        <p:spPr>
          <a:xfrm>
            <a:off x="6754654" y="704564"/>
            <a:ext cx="4438074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b="1" dirty="0" smtClean="0"/>
              <a:t>Damage factor matrix D and total</a:t>
            </a:r>
          </a:p>
          <a:p>
            <a:r>
              <a:rPr lang="en-GB" sz="2400" b="1" dirty="0" smtClean="0"/>
              <a:t>damage (endpoints) h:</a:t>
            </a:r>
          </a:p>
          <a:p>
            <a:endParaRPr lang="en-GB" sz="2400" b="1" dirty="0"/>
          </a:p>
          <a:p>
            <a:r>
              <a:rPr lang="en-GB" sz="2400" b="1" dirty="0" smtClean="0"/>
              <a:t>                     </a:t>
            </a:r>
            <a:r>
              <a:rPr lang="en-GB" sz="3600" b="1" dirty="0" smtClean="0"/>
              <a:t>h = </a:t>
            </a:r>
            <a:r>
              <a:rPr lang="en-GB" sz="3600" b="1" dirty="0" err="1" smtClean="0"/>
              <a:t>D·c</a:t>
            </a:r>
            <a:endParaRPr lang="en-GB" sz="3600" b="1" dirty="0" smtClean="0"/>
          </a:p>
        </p:txBody>
      </p:sp>
      <p:sp>
        <p:nvSpPr>
          <p:cNvPr id="9" name="Textfeld 8"/>
          <p:cNvSpPr txBox="1"/>
          <p:nvPr/>
        </p:nvSpPr>
        <p:spPr>
          <a:xfrm>
            <a:off x="4792112" y="1904425"/>
            <a:ext cx="37863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b="1" dirty="0" smtClean="0"/>
              <a:t>y</a:t>
            </a:r>
            <a:endParaRPr lang="de-DE" sz="3200" b="1" dirty="0"/>
          </a:p>
        </p:txBody>
      </p:sp>
      <p:sp>
        <p:nvSpPr>
          <p:cNvPr id="6" name="Rechteck 5"/>
          <p:cNvSpPr/>
          <p:nvPr/>
        </p:nvSpPr>
        <p:spPr>
          <a:xfrm>
            <a:off x="5227320" y="2519680"/>
            <a:ext cx="342900" cy="3048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Textfeld 9"/>
          <p:cNvSpPr txBox="1"/>
          <p:nvPr/>
        </p:nvSpPr>
        <p:spPr>
          <a:xfrm>
            <a:off x="5217845" y="2379692"/>
            <a:ext cx="37863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b="1" dirty="0" smtClean="0"/>
              <a:t>S</a:t>
            </a:r>
            <a:endParaRPr lang="de-DE" sz="3200" b="1" dirty="0"/>
          </a:p>
        </p:txBody>
      </p:sp>
      <p:pic>
        <p:nvPicPr>
          <p:cNvPr id="11" name="Picture 9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06157" y="5990965"/>
            <a:ext cx="836878" cy="8368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2" name="Textfeld 11"/>
          <p:cNvSpPr txBox="1"/>
          <p:nvPr/>
        </p:nvSpPr>
        <p:spPr>
          <a:xfrm>
            <a:off x="5943150" y="6358008"/>
            <a:ext cx="519661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b="1" dirty="0" smtClean="0"/>
              <a:t>D is a matrix [#endpoints x #midpoints]</a:t>
            </a:r>
            <a:endParaRPr lang="de-DE" sz="2400" dirty="0"/>
          </a:p>
        </p:txBody>
      </p:sp>
      <p:sp>
        <p:nvSpPr>
          <p:cNvPr id="14" name="Textfeld 13"/>
          <p:cNvSpPr txBox="1"/>
          <p:nvPr/>
        </p:nvSpPr>
        <p:spPr>
          <a:xfrm>
            <a:off x="3745982" y="1971039"/>
            <a:ext cx="37382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b="1" dirty="0" smtClean="0"/>
              <a:t>x</a:t>
            </a:r>
            <a:endParaRPr lang="de-DE" sz="3200" b="1" dirty="0"/>
          </a:p>
        </p:txBody>
      </p:sp>
      <p:sp>
        <p:nvSpPr>
          <p:cNvPr id="13" name="Textfeld 12"/>
          <p:cNvSpPr txBox="1"/>
          <p:nvPr/>
        </p:nvSpPr>
        <p:spPr>
          <a:xfrm>
            <a:off x="3685846" y="2532092"/>
            <a:ext cx="73289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b="1" dirty="0" err="1" smtClean="0"/>
              <a:t>A·x</a:t>
            </a:r>
            <a:endParaRPr lang="de-DE" sz="3200" b="1" dirty="0"/>
          </a:p>
        </p:txBody>
      </p:sp>
      <p:sp>
        <p:nvSpPr>
          <p:cNvPr id="15" name="Textfeld 14"/>
          <p:cNvSpPr txBox="1"/>
          <p:nvPr/>
        </p:nvSpPr>
        <p:spPr>
          <a:xfrm>
            <a:off x="4038364" y="2379692"/>
            <a:ext cx="3898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3200" b="1" dirty="0"/>
              <a:t>^</a:t>
            </a:r>
          </a:p>
        </p:txBody>
      </p:sp>
      <p:sp>
        <p:nvSpPr>
          <p:cNvPr id="18" name="TextBox 2"/>
          <p:cNvSpPr txBox="1"/>
          <p:nvPr/>
        </p:nvSpPr>
        <p:spPr>
          <a:xfrm>
            <a:off x="349934" y="103852"/>
            <a:ext cx="1147179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200" b="1" dirty="0" smtClean="0"/>
              <a:t>Computational structure of LCA: Damage and damage coefficients</a:t>
            </a:r>
            <a:endParaRPr lang="en-US" sz="3200" b="1" dirty="0"/>
          </a:p>
        </p:txBody>
      </p:sp>
      <p:sp>
        <p:nvSpPr>
          <p:cNvPr id="21" name="Textfeld 20"/>
          <p:cNvSpPr txBox="1"/>
          <p:nvPr/>
        </p:nvSpPr>
        <p:spPr>
          <a:xfrm>
            <a:off x="1115976" y="6358007"/>
            <a:ext cx="341875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b="1" dirty="0" smtClean="0"/>
              <a:t>h is a vector [#endpoints]</a:t>
            </a:r>
            <a:endParaRPr lang="de-DE" sz="2400" dirty="0"/>
          </a:p>
        </p:txBody>
      </p:sp>
      <p:sp>
        <p:nvSpPr>
          <p:cNvPr id="24" name="Textfeld 23"/>
          <p:cNvSpPr txBox="1"/>
          <p:nvPr/>
        </p:nvSpPr>
        <p:spPr>
          <a:xfrm>
            <a:off x="2617605" y="1898156"/>
            <a:ext cx="41549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b="1" dirty="0"/>
              <a:t>B</a:t>
            </a:r>
            <a:endParaRPr lang="de-DE" sz="3200" b="1" dirty="0"/>
          </a:p>
        </p:txBody>
      </p:sp>
      <p:sp>
        <p:nvSpPr>
          <p:cNvPr id="25" name="Textfeld 24"/>
          <p:cNvSpPr txBox="1"/>
          <p:nvPr/>
        </p:nvSpPr>
        <p:spPr>
          <a:xfrm>
            <a:off x="2331093" y="2318780"/>
            <a:ext cx="41549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b="1" dirty="0" smtClean="0"/>
              <a:t>C</a:t>
            </a:r>
            <a:endParaRPr lang="de-DE" sz="3200" b="1" dirty="0"/>
          </a:p>
        </p:txBody>
      </p:sp>
      <p:sp>
        <p:nvSpPr>
          <p:cNvPr id="26" name="Textfeld 25"/>
          <p:cNvSpPr txBox="1"/>
          <p:nvPr/>
        </p:nvSpPr>
        <p:spPr>
          <a:xfrm>
            <a:off x="1910449" y="2318779"/>
            <a:ext cx="4427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b="1" dirty="0" smtClean="0">
                <a:solidFill>
                  <a:srgbClr val="C00000"/>
                </a:solidFill>
              </a:rPr>
              <a:t>D</a:t>
            </a:r>
            <a:endParaRPr lang="de-DE" sz="3200" b="1" dirty="0">
              <a:solidFill>
                <a:srgbClr val="C00000"/>
              </a:solidFill>
            </a:endParaRPr>
          </a:p>
        </p:txBody>
      </p:sp>
      <p:sp>
        <p:nvSpPr>
          <p:cNvPr id="27" name="Textfeld 26"/>
          <p:cNvSpPr txBox="1"/>
          <p:nvPr/>
        </p:nvSpPr>
        <p:spPr>
          <a:xfrm>
            <a:off x="5605950" y="2611166"/>
            <a:ext cx="40427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b="1" dirty="0" smtClean="0">
                <a:solidFill>
                  <a:srgbClr val="C00000"/>
                </a:solidFill>
              </a:rPr>
              <a:t>h</a:t>
            </a:r>
            <a:endParaRPr lang="de-DE" sz="3200" b="1" dirty="0">
              <a:solidFill>
                <a:srgbClr val="C00000"/>
              </a:solidFill>
            </a:endParaRPr>
          </a:p>
        </p:txBody>
      </p:sp>
      <p:pic>
        <p:nvPicPr>
          <p:cNvPr id="16" name="Grafik 1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28640" y="3848415"/>
            <a:ext cx="5691091" cy="2401869"/>
          </a:xfrm>
          <a:prstGeom prst="rect">
            <a:avLst/>
          </a:prstGeom>
        </p:spPr>
      </p:pic>
      <p:pic>
        <p:nvPicPr>
          <p:cNvPr id="28" name="Grafik 2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606" y="4543068"/>
            <a:ext cx="5175496" cy="18071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32603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509361" y="145894"/>
            <a:ext cx="325582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3200" b="1" dirty="0" smtClean="0"/>
              <a:t>An LCA in </a:t>
            </a:r>
            <a:r>
              <a:rPr lang="de-DE" sz="3200" b="1" dirty="0" err="1" smtClean="0"/>
              <a:t>one</a:t>
            </a:r>
            <a:r>
              <a:rPr lang="de-DE" sz="3200" b="1" dirty="0" smtClean="0"/>
              <a:t> </a:t>
            </a:r>
            <a:r>
              <a:rPr lang="de-DE" sz="3200" b="1" dirty="0" err="1" smtClean="0"/>
              <a:t>line</a:t>
            </a:r>
            <a:endParaRPr lang="en-US" sz="32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982745" y="1172893"/>
            <a:ext cx="10836493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spcBef>
                <a:spcPct val="0"/>
              </a:spcBef>
            </a:pPr>
            <a:r>
              <a:rPr lang="de-DE" altLang="en-US" sz="2400" b="1" dirty="0" smtClean="0">
                <a:latin typeface="Arial" panose="020B0604020202020204" pitchFamily="34" charset="0"/>
              </a:rPr>
              <a:t>Environmental </a:t>
            </a:r>
            <a:r>
              <a:rPr lang="de-DE" altLang="en-US" sz="2400" b="1" dirty="0" err="1" smtClean="0">
                <a:latin typeface="Arial" panose="020B0604020202020204" pitchFamily="34" charset="0"/>
              </a:rPr>
              <a:t>impacts</a:t>
            </a:r>
            <a:r>
              <a:rPr lang="de-DE" altLang="en-US" sz="2400" b="1" dirty="0" smtClean="0">
                <a:latin typeface="Arial" panose="020B0604020202020204" pitchFamily="34" charset="0"/>
              </a:rPr>
              <a:t> </a:t>
            </a:r>
            <a:r>
              <a:rPr lang="de-DE" altLang="en-US" sz="2400" b="1" i="1" dirty="0" smtClean="0">
                <a:latin typeface="Arial" panose="020B0604020202020204" pitchFamily="34" charset="0"/>
              </a:rPr>
              <a:t>c</a:t>
            </a:r>
            <a:r>
              <a:rPr lang="de-DE" altLang="en-US" sz="2400" b="1" dirty="0" smtClean="0">
                <a:latin typeface="Arial" panose="020B0604020202020204" pitchFamily="34" charset="0"/>
              </a:rPr>
              <a:t> of a </a:t>
            </a:r>
            <a:r>
              <a:rPr lang="de-DE" altLang="en-US" sz="2400" b="1" dirty="0" err="1" smtClean="0">
                <a:latin typeface="Arial" panose="020B0604020202020204" pitchFamily="34" charset="0"/>
              </a:rPr>
              <a:t>reference</a:t>
            </a:r>
            <a:r>
              <a:rPr lang="de-DE" altLang="en-US" sz="2400" b="1" dirty="0" smtClean="0">
                <a:latin typeface="Arial" panose="020B0604020202020204" pitchFamily="34" charset="0"/>
              </a:rPr>
              <a:t> </a:t>
            </a:r>
            <a:r>
              <a:rPr lang="de-DE" altLang="en-US" sz="2400" b="1" dirty="0" err="1" smtClean="0">
                <a:latin typeface="Arial" panose="020B0604020202020204" pitchFamily="34" charset="0"/>
              </a:rPr>
              <a:t>flow</a:t>
            </a:r>
            <a:r>
              <a:rPr lang="de-DE" altLang="en-US" sz="2400" b="1" dirty="0" smtClean="0">
                <a:latin typeface="Arial" panose="020B0604020202020204" pitchFamily="34" charset="0"/>
              </a:rPr>
              <a:t> </a:t>
            </a:r>
            <a:r>
              <a:rPr lang="de-DE" altLang="en-US" sz="2400" b="1" i="1" dirty="0" smtClean="0">
                <a:latin typeface="Arial" panose="020B0604020202020204" pitchFamily="34" charset="0"/>
              </a:rPr>
              <a:t>y</a:t>
            </a:r>
            <a:r>
              <a:rPr lang="de-DE" altLang="en-US" sz="2400" b="1" dirty="0" smtClean="0">
                <a:latin typeface="Arial" panose="020B0604020202020204" pitchFamily="34" charset="0"/>
              </a:rPr>
              <a:t> on </a:t>
            </a:r>
            <a:r>
              <a:rPr lang="de-DE" altLang="en-US" sz="2400" b="1" dirty="0" err="1" smtClean="0">
                <a:latin typeface="Arial" panose="020B0604020202020204" pitchFamily="34" charset="0"/>
              </a:rPr>
              <a:t>the</a:t>
            </a:r>
            <a:r>
              <a:rPr lang="de-DE" altLang="en-US" sz="2400" b="1" dirty="0" smtClean="0">
                <a:latin typeface="Arial" panose="020B0604020202020204" pitchFamily="34" charset="0"/>
              </a:rPr>
              <a:t> </a:t>
            </a:r>
            <a:r>
              <a:rPr lang="de-DE" altLang="en-US" sz="2400" b="1" dirty="0" err="1" smtClean="0">
                <a:latin typeface="Arial" panose="020B0604020202020204" pitchFamily="34" charset="0"/>
              </a:rPr>
              <a:t>midpoint</a:t>
            </a:r>
            <a:r>
              <a:rPr lang="de-DE" altLang="en-US" sz="2400" b="1" dirty="0" smtClean="0">
                <a:latin typeface="Arial" panose="020B0604020202020204" pitchFamily="34" charset="0"/>
              </a:rPr>
              <a:t> </a:t>
            </a:r>
            <a:r>
              <a:rPr lang="de-DE" altLang="en-US" sz="2400" b="1" dirty="0" err="1" smtClean="0">
                <a:latin typeface="Arial" panose="020B0604020202020204" pitchFamily="34" charset="0"/>
              </a:rPr>
              <a:t>level</a:t>
            </a:r>
            <a:r>
              <a:rPr lang="de-DE" altLang="en-US" sz="2400" b="1" dirty="0" smtClean="0">
                <a:latin typeface="Arial" panose="020B0604020202020204" pitchFamily="34" charset="0"/>
              </a:rPr>
              <a:t>: </a:t>
            </a:r>
          </a:p>
          <a:p>
            <a:pPr>
              <a:spcBef>
                <a:spcPct val="0"/>
              </a:spcBef>
            </a:pPr>
            <a:endParaRPr lang="de-DE" altLang="en-US" sz="2400" b="1" dirty="0">
              <a:latin typeface="Arial" panose="020B0604020202020204" pitchFamily="34" charset="0"/>
            </a:endParaRPr>
          </a:p>
          <a:p>
            <a:pPr algn="ctr">
              <a:spcBef>
                <a:spcPct val="0"/>
              </a:spcBef>
            </a:pPr>
            <a:r>
              <a:rPr lang="de-DE" altLang="en-US" sz="2400" b="1" i="1" dirty="0" smtClean="0">
                <a:latin typeface="Arial" panose="020B0604020202020204" pitchFamily="34" charset="0"/>
              </a:rPr>
              <a:t>c= C ∙ B ∙ (</a:t>
            </a:r>
            <a:r>
              <a:rPr lang="de-DE" altLang="en-US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de-DE" altLang="en-US" sz="2400" b="1" i="1" dirty="0" smtClean="0">
                <a:latin typeface="Arial" panose="020B0604020202020204" pitchFamily="34" charset="0"/>
              </a:rPr>
              <a:t> - A</a:t>
            </a:r>
            <a:r>
              <a:rPr lang="de-DE" altLang="en-US" sz="2400" b="1" i="1" dirty="0">
                <a:latin typeface="Arial" panose="020B0604020202020204" pitchFamily="34" charset="0"/>
              </a:rPr>
              <a:t>)</a:t>
            </a:r>
            <a:r>
              <a:rPr lang="de-DE" altLang="en-US" sz="2400" b="1" i="1" baseline="30000" dirty="0">
                <a:latin typeface="Arial" panose="020B0604020202020204" pitchFamily="34" charset="0"/>
              </a:rPr>
              <a:t>-1</a:t>
            </a:r>
            <a:r>
              <a:rPr lang="de-DE" altLang="en-US" sz="2400" b="1" i="1" dirty="0">
                <a:latin typeface="Arial" panose="020B0604020202020204" pitchFamily="34" charset="0"/>
              </a:rPr>
              <a:t> ∙ </a:t>
            </a:r>
            <a:r>
              <a:rPr lang="de-DE" altLang="en-US" sz="2400" b="1" i="1" dirty="0" smtClean="0">
                <a:latin typeface="Arial" panose="020B0604020202020204" pitchFamily="34" charset="0"/>
              </a:rPr>
              <a:t>y</a:t>
            </a:r>
          </a:p>
          <a:p>
            <a:pPr algn="ctr">
              <a:spcBef>
                <a:spcPct val="0"/>
              </a:spcBef>
            </a:pPr>
            <a:endParaRPr lang="de-DE" altLang="en-US" sz="2400" b="1" dirty="0">
              <a:latin typeface="Arial" panose="020B0604020202020204" pitchFamily="34" charset="0"/>
            </a:endParaRPr>
          </a:p>
          <a:p>
            <a:pPr algn="ctr">
              <a:spcBef>
                <a:spcPct val="0"/>
              </a:spcBef>
            </a:pPr>
            <a:r>
              <a:rPr lang="de-DE" altLang="en-US" sz="2400" b="1" i="1" dirty="0" smtClean="0">
                <a:latin typeface="Arial" panose="020B0604020202020204" pitchFamily="34" charset="0"/>
              </a:rPr>
              <a:t>C</a:t>
            </a:r>
            <a:r>
              <a:rPr lang="de-DE" altLang="en-US" sz="2400" b="1" dirty="0" smtClean="0">
                <a:latin typeface="Arial" panose="020B0604020202020204" pitchFamily="34" charset="0"/>
              </a:rPr>
              <a:t>: </a:t>
            </a:r>
            <a:r>
              <a:rPr lang="de-DE" altLang="en-US" sz="2400" b="1" dirty="0" err="1" smtClean="0">
                <a:latin typeface="Arial" panose="020B0604020202020204" pitchFamily="34" charset="0"/>
              </a:rPr>
              <a:t>characterization</a:t>
            </a:r>
            <a:r>
              <a:rPr lang="de-DE" altLang="en-US" sz="2400" b="1" dirty="0" smtClean="0">
                <a:latin typeface="Arial" panose="020B0604020202020204" pitchFamily="34" charset="0"/>
              </a:rPr>
              <a:t> </a:t>
            </a:r>
            <a:r>
              <a:rPr lang="de-DE" altLang="en-US" sz="2400" b="1" dirty="0" err="1" smtClean="0">
                <a:latin typeface="Arial" panose="020B0604020202020204" pitchFamily="34" charset="0"/>
              </a:rPr>
              <a:t>factors</a:t>
            </a:r>
            <a:r>
              <a:rPr lang="de-DE" altLang="en-US" sz="2400" b="1" dirty="0" smtClean="0">
                <a:latin typeface="Arial" panose="020B0604020202020204" pitchFamily="34" charset="0"/>
              </a:rPr>
              <a:t>, </a:t>
            </a:r>
            <a:r>
              <a:rPr lang="de-DE" altLang="en-US" sz="2400" b="1" i="1" dirty="0" smtClean="0">
                <a:latin typeface="Arial" panose="020B0604020202020204" pitchFamily="34" charset="0"/>
              </a:rPr>
              <a:t>B</a:t>
            </a:r>
            <a:r>
              <a:rPr lang="de-DE" altLang="en-US" sz="2400" b="1" dirty="0" smtClean="0">
                <a:latin typeface="Arial" panose="020B0604020202020204" pitchFamily="34" charset="0"/>
              </a:rPr>
              <a:t>: </a:t>
            </a:r>
            <a:r>
              <a:rPr lang="de-DE" altLang="en-US" sz="2400" b="1" dirty="0" err="1" smtClean="0">
                <a:latin typeface="Arial" panose="020B0604020202020204" pitchFamily="34" charset="0"/>
              </a:rPr>
              <a:t>emissions</a:t>
            </a:r>
            <a:r>
              <a:rPr lang="de-DE" altLang="en-US" sz="2400" b="1" dirty="0" smtClean="0">
                <a:latin typeface="Arial" panose="020B0604020202020204" pitchFamily="34" charset="0"/>
              </a:rPr>
              <a:t>, </a:t>
            </a:r>
            <a:r>
              <a:rPr lang="de-DE" altLang="en-US" sz="2400" b="1" i="1" dirty="0" smtClean="0">
                <a:latin typeface="Arial" panose="020B0604020202020204" pitchFamily="34" charset="0"/>
              </a:rPr>
              <a:t>A</a:t>
            </a:r>
            <a:r>
              <a:rPr lang="de-DE" altLang="en-US" sz="2400" b="1" dirty="0" smtClean="0">
                <a:latin typeface="Arial" panose="020B0604020202020204" pitchFamily="34" charset="0"/>
              </a:rPr>
              <a:t>: inter-</a:t>
            </a:r>
            <a:r>
              <a:rPr lang="de-DE" altLang="en-US" sz="2400" b="1" dirty="0" err="1" smtClean="0">
                <a:latin typeface="Arial" panose="020B0604020202020204" pitchFamily="34" charset="0"/>
              </a:rPr>
              <a:t>industry</a:t>
            </a:r>
            <a:r>
              <a:rPr lang="de-DE" altLang="en-US" sz="2400" b="1" dirty="0" smtClean="0">
                <a:latin typeface="Arial" panose="020B0604020202020204" pitchFamily="34" charset="0"/>
              </a:rPr>
              <a:t> </a:t>
            </a:r>
            <a:r>
              <a:rPr lang="de-DE" altLang="en-US" sz="2400" b="1" dirty="0" err="1" smtClean="0">
                <a:latin typeface="Arial" panose="020B0604020202020204" pitchFamily="34" charset="0"/>
              </a:rPr>
              <a:t>requirements</a:t>
            </a:r>
            <a:r>
              <a:rPr lang="de-DE" altLang="en-US" sz="2400" b="1" dirty="0" smtClean="0">
                <a:latin typeface="Arial" panose="020B0604020202020204" pitchFamily="34" charset="0"/>
              </a:rPr>
              <a:t>,</a:t>
            </a:r>
          </a:p>
          <a:p>
            <a:pPr algn="ctr">
              <a:spcBef>
                <a:spcPct val="0"/>
              </a:spcBef>
            </a:pPr>
            <a:r>
              <a:rPr lang="de-DE" altLang="en-US" sz="2400" b="1" i="1" dirty="0" smtClean="0">
                <a:latin typeface="Arial" panose="020B0604020202020204" pitchFamily="34" charset="0"/>
              </a:rPr>
              <a:t>y</a:t>
            </a:r>
            <a:r>
              <a:rPr lang="de-DE" altLang="en-US" sz="2400" b="1" dirty="0" smtClean="0">
                <a:latin typeface="Arial" panose="020B0604020202020204" pitchFamily="34" charset="0"/>
              </a:rPr>
              <a:t>: </a:t>
            </a:r>
            <a:r>
              <a:rPr lang="de-DE" altLang="en-US" sz="2400" b="1" dirty="0" err="1" smtClean="0">
                <a:latin typeface="Arial" panose="020B0604020202020204" pitchFamily="34" charset="0"/>
              </a:rPr>
              <a:t>reference</a:t>
            </a:r>
            <a:r>
              <a:rPr lang="de-DE" altLang="en-US" sz="2400" b="1" dirty="0" smtClean="0">
                <a:latin typeface="Arial" panose="020B0604020202020204" pitchFamily="34" charset="0"/>
              </a:rPr>
              <a:t> </a:t>
            </a:r>
            <a:r>
              <a:rPr lang="de-DE" altLang="en-US" sz="2400" b="1" dirty="0" err="1" smtClean="0">
                <a:latin typeface="Arial" panose="020B0604020202020204" pitchFamily="34" charset="0"/>
              </a:rPr>
              <a:t>flow</a:t>
            </a:r>
            <a:endParaRPr lang="nb-NO" altLang="en-US" sz="2400" b="1" dirty="0">
              <a:latin typeface="Arial" panose="020B0604020202020204" pitchFamily="34" charset="0"/>
            </a:endParaRPr>
          </a:p>
        </p:txBody>
      </p:sp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06157" y="5990965"/>
            <a:ext cx="836878" cy="8368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87906914"/>
              </p:ext>
            </p:extLst>
          </p:nvPr>
        </p:nvGraphicFramePr>
        <p:xfrm>
          <a:off x="193675" y="3686175"/>
          <a:ext cx="11888788" cy="2160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529" name="Equation" r:id="rId5" imgW="5448240" imgH="990360" progId="Equation.DSMT4">
                  <p:embed/>
                </p:oleObj>
              </mc:Choice>
              <mc:Fallback>
                <p:oleObj name="Equation" r:id="rId5" imgW="5448240" imgH="99036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93675" y="3686175"/>
                        <a:ext cx="11888788" cy="2160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Rectangle 6"/>
          <p:cNvSpPr/>
          <p:nvPr/>
        </p:nvSpPr>
        <p:spPr>
          <a:xfrm>
            <a:off x="0" y="6484020"/>
            <a:ext cx="515730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/>
              <a:t>Reference: </a:t>
            </a:r>
            <a:r>
              <a:rPr lang="en-US" dirty="0" smtClean="0">
                <a:hlinkClick r:id="rId7"/>
              </a:rPr>
              <a:t>http</a:t>
            </a:r>
            <a:r>
              <a:rPr lang="en-US" dirty="0">
                <a:hlinkClick r:id="rId7"/>
              </a:rPr>
              <a:t>://www.lcatextbook.com</a:t>
            </a:r>
            <a:r>
              <a:rPr lang="en-US" dirty="0" smtClean="0">
                <a:hlinkClick r:id="rId7"/>
              </a:rPr>
              <a:t>/</a:t>
            </a:r>
            <a:r>
              <a:rPr lang="en-US" dirty="0" smtClean="0"/>
              <a:t> Chapter 10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588905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9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06157" y="5990965"/>
            <a:ext cx="836878" cy="8368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3" name="Title 1"/>
          <p:cNvSpPr txBox="1">
            <a:spLocks/>
          </p:cNvSpPr>
          <p:nvPr/>
        </p:nvSpPr>
        <p:spPr>
          <a:xfrm>
            <a:off x="4661675" y="147954"/>
            <a:ext cx="5528169" cy="381000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altLang="nb-NO" sz="3200" b="1" dirty="0" smtClean="0"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The whole picture</a:t>
            </a:r>
          </a:p>
        </p:txBody>
      </p:sp>
      <p:graphicFrame>
        <p:nvGraphicFramePr>
          <p:cNvPr id="7" name="Objek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70401751"/>
              </p:ext>
            </p:extLst>
          </p:nvPr>
        </p:nvGraphicFramePr>
        <p:xfrm>
          <a:off x="912550" y="1238104"/>
          <a:ext cx="10158413" cy="1779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120" name="Equation" r:id="rId5" imgW="1574640" imgH="279360" progId="Equation.DSMT4">
                  <p:embed/>
                </p:oleObj>
              </mc:Choice>
              <mc:Fallback>
                <p:oleObj name="Equation" r:id="rId5" imgW="1574640" imgH="27936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12550" y="1238104"/>
                        <a:ext cx="10158413" cy="177958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8" name="Gerade Verbindung mit Pfeil 7"/>
          <p:cNvCxnSpPr/>
          <p:nvPr/>
        </p:nvCxnSpPr>
        <p:spPr>
          <a:xfrm flipV="1">
            <a:off x="481775" y="2537235"/>
            <a:ext cx="810228" cy="717630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Gerade Verbindung mit Pfeil 8"/>
          <p:cNvCxnSpPr/>
          <p:nvPr/>
        </p:nvCxnSpPr>
        <p:spPr>
          <a:xfrm flipV="1">
            <a:off x="5234323" y="2502553"/>
            <a:ext cx="1929" cy="717630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Gerade Verbindung mit Pfeil 9"/>
          <p:cNvCxnSpPr/>
          <p:nvPr/>
        </p:nvCxnSpPr>
        <p:spPr>
          <a:xfrm flipV="1">
            <a:off x="7600222" y="2858534"/>
            <a:ext cx="0" cy="1450027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Gerade Verbindung mit Pfeil 10"/>
          <p:cNvCxnSpPr/>
          <p:nvPr/>
        </p:nvCxnSpPr>
        <p:spPr>
          <a:xfrm flipH="1" flipV="1">
            <a:off x="10754588" y="2588269"/>
            <a:ext cx="632749" cy="793089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feld 14"/>
          <p:cNvSpPr txBox="1"/>
          <p:nvPr/>
        </p:nvSpPr>
        <p:spPr>
          <a:xfrm>
            <a:off x="-6493" y="3254865"/>
            <a:ext cx="123129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b="1" dirty="0" smtClean="0"/>
              <a:t>damage</a:t>
            </a:r>
          </a:p>
        </p:txBody>
      </p:sp>
      <p:cxnSp>
        <p:nvCxnSpPr>
          <p:cNvPr id="16" name="Gerade Verbindung mit Pfeil 15"/>
          <p:cNvCxnSpPr/>
          <p:nvPr/>
        </p:nvCxnSpPr>
        <p:spPr>
          <a:xfrm flipV="1">
            <a:off x="3315202" y="2588269"/>
            <a:ext cx="882586" cy="2004197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feld 17"/>
          <p:cNvSpPr txBox="1"/>
          <p:nvPr/>
        </p:nvSpPr>
        <p:spPr>
          <a:xfrm>
            <a:off x="2867646" y="4586484"/>
            <a:ext cx="245407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b="1" dirty="0" err="1" smtClean="0"/>
              <a:t>Characterisation</a:t>
            </a:r>
            <a:endParaRPr lang="de-DE" sz="2400" b="1" dirty="0" smtClean="0"/>
          </a:p>
          <a:p>
            <a:r>
              <a:rPr lang="en-GB" sz="2400" b="1" dirty="0" smtClean="0"/>
              <a:t>Factors midpoints</a:t>
            </a:r>
            <a:endParaRPr lang="de-DE" sz="2400" b="1" dirty="0"/>
          </a:p>
        </p:txBody>
      </p:sp>
      <p:sp>
        <p:nvSpPr>
          <p:cNvPr id="19" name="Textfeld 18"/>
          <p:cNvSpPr txBox="1"/>
          <p:nvPr/>
        </p:nvSpPr>
        <p:spPr>
          <a:xfrm>
            <a:off x="10091873" y="3342985"/>
            <a:ext cx="210012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b="1" dirty="0" smtClean="0"/>
              <a:t>Reference </a:t>
            </a:r>
            <a:r>
              <a:rPr lang="de-DE" sz="2400" b="1" dirty="0" err="1" smtClean="0"/>
              <a:t>flow</a:t>
            </a:r>
            <a:endParaRPr lang="de-DE" sz="2400" b="1" dirty="0"/>
          </a:p>
        </p:txBody>
      </p:sp>
      <p:sp>
        <p:nvSpPr>
          <p:cNvPr id="20" name="Textfeld 19"/>
          <p:cNvSpPr txBox="1"/>
          <p:nvPr/>
        </p:nvSpPr>
        <p:spPr>
          <a:xfrm>
            <a:off x="7309189" y="4300099"/>
            <a:ext cx="336649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b="1" dirty="0" smtClean="0"/>
              <a:t>Leontief-IO-Model </a:t>
            </a:r>
          </a:p>
          <a:p>
            <a:r>
              <a:rPr lang="de-DE" sz="2400" b="1" dirty="0" smtClean="0"/>
              <a:t>of </a:t>
            </a:r>
            <a:r>
              <a:rPr lang="de-DE" sz="2400" b="1" dirty="0" err="1" smtClean="0"/>
              <a:t>the</a:t>
            </a:r>
            <a:r>
              <a:rPr lang="de-DE" sz="2400" b="1" dirty="0" smtClean="0"/>
              <a:t> </a:t>
            </a:r>
            <a:r>
              <a:rPr lang="de-DE" sz="2400" b="1" dirty="0" err="1" smtClean="0"/>
              <a:t>industrial</a:t>
            </a:r>
            <a:r>
              <a:rPr lang="de-DE" sz="2400" b="1" dirty="0" smtClean="0"/>
              <a:t> </a:t>
            </a:r>
            <a:r>
              <a:rPr lang="de-DE" sz="2400" b="1" dirty="0" err="1" smtClean="0"/>
              <a:t>network</a:t>
            </a:r>
            <a:endParaRPr lang="de-DE" sz="2400" b="1" dirty="0"/>
          </a:p>
        </p:txBody>
      </p:sp>
      <p:sp>
        <p:nvSpPr>
          <p:cNvPr id="21" name="Textfeld 20"/>
          <p:cNvSpPr txBox="1"/>
          <p:nvPr/>
        </p:nvSpPr>
        <p:spPr>
          <a:xfrm>
            <a:off x="4638842" y="3177178"/>
            <a:ext cx="301877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b="1" dirty="0" smtClean="0"/>
              <a:t>Emission coefficients</a:t>
            </a:r>
          </a:p>
          <a:p>
            <a:r>
              <a:rPr lang="en-GB" sz="2400" b="1" dirty="0" smtClean="0"/>
              <a:t>(emissions per unit of </a:t>
            </a:r>
          </a:p>
          <a:p>
            <a:r>
              <a:rPr lang="en-GB" sz="2400" b="1" dirty="0" smtClean="0"/>
              <a:t>industrial output)</a:t>
            </a:r>
            <a:endParaRPr lang="de-DE" sz="2400" b="1" dirty="0"/>
          </a:p>
        </p:txBody>
      </p:sp>
      <p:sp>
        <p:nvSpPr>
          <p:cNvPr id="22" name="Textfeld 21"/>
          <p:cNvSpPr txBox="1"/>
          <p:nvPr/>
        </p:nvSpPr>
        <p:spPr>
          <a:xfrm>
            <a:off x="-7819" y="4438593"/>
            <a:ext cx="240944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b="1" dirty="0" smtClean="0"/>
              <a:t>Characterisation</a:t>
            </a:r>
          </a:p>
          <a:p>
            <a:r>
              <a:rPr lang="en-GB" sz="2400" b="1" dirty="0" smtClean="0"/>
              <a:t>factors endpoints</a:t>
            </a:r>
            <a:endParaRPr lang="de-DE" sz="2400" b="1" dirty="0"/>
          </a:p>
        </p:txBody>
      </p:sp>
      <p:cxnSp>
        <p:nvCxnSpPr>
          <p:cNvPr id="23" name="Gerade Verbindung mit Pfeil 22"/>
          <p:cNvCxnSpPr/>
          <p:nvPr/>
        </p:nvCxnSpPr>
        <p:spPr>
          <a:xfrm flipV="1">
            <a:off x="1083968" y="2523711"/>
            <a:ext cx="1620307" cy="1929174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04218223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9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06157" y="5990965"/>
            <a:ext cx="836878" cy="8368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3" name="Title 1"/>
          <p:cNvSpPr txBox="1">
            <a:spLocks/>
          </p:cNvSpPr>
          <p:nvPr/>
        </p:nvSpPr>
        <p:spPr>
          <a:xfrm>
            <a:off x="2822331" y="86407"/>
            <a:ext cx="7877467" cy="381000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altLang="nb-NO" sz="3200" b="1" dirty="0" smtClean="0"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4. Summary: LCA in one equation</a:t>
            </a:r>
          </a:p>
        </p:txBody>
      </p:sp>
      <p:pic>
        <p:nvPicPr>
          <p:cNvPr id="4" name="Grafik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6321" y="655724"/>
            <a:ext cx="9458324" cy="59425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2854282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9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06157" y="5990965"/>
            <a:ext cx="836878" cy="8368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3" name="Title 1"/>
          <p:cNvSpPr txBox="1">
            <a:spLocks/>
          </p:cNvSpPr>
          <p:nvPr/>
        </p:nvSpPr>
        <p:spPr>
          <a:xfrm>
            <a:off x="1840197" y="186266"/>
            <a:ext cx="8785469" cy="381000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altLang="nb-NO" sz="3200" b="1" dirty="0"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5</a:t>
            </a:r>
            <a:r>
              <a:rPr lang="en-GB" altLang="nb-NO" sz="3200" b="1" dirty="0" smtClean="0"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. Comparison to </a:t>
            </a:r>
            <a:r>
              <a:rPr lang="en-GB" altLang="nb-NO" sz="3200" b="1" dirty="0" err="1" smtClean="0"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Heijungs</a:t>
            </a:r>
            <a:r>
              <a:rPr lang="en-GB" altLang="nb-NO" sz="3200" b="1" dirty="0" smtClean="0"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 and Suh (2002)</a:t>
            </a:r>
          </a:p>
        </p:txBody>
      </p:sp>
      <p:sp>
        <p:nvSpPr>
          <p:cNvPr id="2" name="Textfeld 1"/>
          <p:cNvSpPr txBox="1"/>
          <p:nvPr/>
        </p:nvSpPr>
        <p:spPr>
          <a:xfrm>
            <a:off x="643466" y="1117599"/>
            <a:ext cx="10668113" cy="53860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 smtClean="0"/>
              <a:t>Here, the Leontief input-output model was used to derive total industrial output </a:t>
            </a:r>
          </a:p>
          <a:p>
            <a:r>
              <a:rPr lang="en-GB" sz="2400" dirty="0" smtClean="0"/>
              <a:t>of the supply chain for a given</a:t>
            </a:r>
            <a:r>
              <a:rPr lang="de-DE" sz="2400" dirty="0" smtClean="0"/>
              <a:t> </a:t>
            </a:r>
            <a:r>
              <a:rPr lang="de-DE" sz="2400" dirty="0" err="1" smtClean="0"/>
              <a:t>exogenous</a:t>
            </a:r>
            <a:r>
              <a:rPr lang="de-DE" sz="2400" dirty="0" smtClean="0"/>
              <a:t> final </a:t>
            </a:r>
            <a:r>
              <a:rPr lang="de-DE" sz="2400" dirty="0" err="1" smtClean="0"/>
              <a:t>demand</a:t>
            </a:r>
            <a:r>
              <a:rPr lang="de-DE" sz="2400" dirty="0" smtClean="0"/>
              <a:t> y.</a:t>
            </a:r>
          </a:p>
          <a:p>
            <a:endParaRPr lang="en-GB" sz="2400" dirty="0"/>
          </a:p>
          <a:p>
            <a:r>
              <a:rPr lang="en-GB" sz="2400" dirty="0" smtClean="0"/>
              <a:t>In their book “Computational structure of Life Cycle Assessment”, </a:t>
            </a:r>
            <a:r>
              <a:rPr lang="en-GB" sz="2400" dirty="0" err="1" smtClean="0"/>
              <a:t>Heijungs</a:t>
            </a:r>
            <a:r>
              <a:rPr lang="en-GB" sz="2400" dirty="0" smtClean="0"/>
              <a:t> and Suh</a:t>
            </a:r>
          </a:p>
          <a:p>
            <a:r>
              <a:rPr lang="en-GB" sz="2400" dirty="0" smtClean="0"/>
              <a:t>present an alternative approach to scale process inventories to construct a balanced</a:t>
            </a:r>
          </a:p>
          <a:p>
            <a:r>
              <a:rPr lang="en-GB" sz="2400" dirty="0" smtClean="0"/>
              <a:t>supply chain model. </a:t>
            </a:r>
            <a:endParaRPr lang="en-GB" sz="2400" dirty="0"/>
          </a:p>
          <a:p>
            <a:endParaRPr lang="en-GB" sz="2400" dirty="0" smtClean="0"/>
          </a:p>
          <a:p>
            <a:r>
              <a:rPr lang="en-GB" sz="2400" dirty="0" smtClean="0"/>
              <a:t>It is instructive to compare both approaches as it reveals insights into the system </a:t>
            </a:r>
          </a:p>
          <a:p>
            <a:r>
              <a:rPr lang="en-GB" sz="2400" dirty="0" smtClean="0"/>
              <a:t>definition and process model that lies at the basis of this type of process LCA.</a:t>
            </a:r>
          </a:p>
          <a:p>
            <a:endParaRPr lang="en-GB" sz="2400" dirty="0"/>
          </a:p>
          <a:p>
            <a:pPr marL="342900" indent="-342900">
              <a:buFont typeface="Wingdings" panose="05000000000000000000" pitchFamily="2" charset="2"/>
              <a:buChar char="à"/>
            </a:pPr>
            <a:r>
              <a:rPr lang="en-GB" sz="2400" dirty="0" smtClean="0">
                <a:sym typeface="Wingdings" panose="05000000000000000000" pitchFamily="2" charset="2"/>
              </a:rPr>
              <a:t>If interested, have a look at </a:t>
            </a:r>
          </a:p>
          <a:p>
            <a:endParaRPr lang="en-GB" sz="1200" dirty="0" smtClean="0">
              <a:sym typeface="Wingdings" panose="05000000000000000000" pitchFamily="2" charset="2"/>
            </a:endParaRPr>
          </a:p>
          <a:p>
            <a:r>
              <a:rPr lang="en-GB" sz="2400" b="1" dirty="0"/>
              <a:t>IEooc_Methods4_Exercise10: Matrix inversion methods in process-based LCA</a:t>
            </a:r>
            <a:endParaRPr lang="de-DE" sz="2400" dirty="0"/>
          </a:p>
          <a:p>
            <a:endParaRPr lang="en-GB" sz="2400" dirty="0" smtClean="0"/>
          </a:p>
          <a:p>
            <a:r>
              <a:rPr lang="en-GB" sz="2000" dirty="0" smtClean="0"/>
              <a:t>(</a:t>
            </a:r>
            <a:r>
              <a:rPr lang="en-GB" sz="2000" b="1" dirty="0" smtClean="0"/>
              <a:t>!Notation confusion:</a:t>
            </a:r>
            <a:r>
              <a:rPr lang="en-GB" sz="2000" dirty="0" smtClean="0"/>
              <a:t> </a:t>
            </a:r>
            <a:r>
              <a:rPr lang="en-GB" sz="2000" dirty="0" err="1" smtClean="0"/>
              <a:t>Heijungs</a:t>
            </a:r>
            <a:r>
              <a:rPr lang="en-GB" sz="2000" dirty="0" smtClean="0"/>
              <a:t> and Suh also use A and B matrices, but with different meaning!)</a:t>
            </a:r>
          </a:p>
        </p:txBody>
      </p:sp>
    </p:spTree>
    <p:extLst>
      <p:ext uri="{BB962C8B-B14F-4D97-AF65-F5344CB8AC3E}">
        <p14:creationId xmlns:p14="http://schemas.microsoft.com/office/powerpoint/2010/main" val="1684018773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Arrow Connector 7"/>
          <p:cNvCxnSpPr/>
          <p:nvPr/>
        </p:nvCxnSpPr>
        <p:spPr>
          <a:xfrm>
            <a:off x="7418494" y="4230371"/>
            <a:ext cx="766233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Arrow Connector 33"/>
          <p:cNvCxnSpPr/>
          <p:nvPr/>
        </p:nvCxnSpPr>
        <p:spPr>
          <a:xfrm>
            <a:off x="7418494" y="3675804"/>
            <a:ext cx="766233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Straight Arrow Connector 3"/>
          <p:cNvCxnSpPr/>
          <p:nvPr/>
        </p:nvCxnSpPr>
        <p:spPr>
          <a:xfrm>
            <a:off x="7418494" y="2316904"/>
            <a:ext cx="766233" cy="0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542" name="TextBox 1"/>
          <p:cNvSpPr txBox="1">
            <a:spLocks noChangeArrowheads="1"/>
          </p:cNvSpPr>
          <p:nvPr/>
        </p:nvSpPr>
        <p:spPr bwMode="auto">
          <a:xfrm>
            <a:off x="1356762" y="78250"/>
            <a:ext cx="1006237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de-DE" altLang="en-US" b="1" dirty="0" smtClean="0">
                <a:latin typeface="Arial" panose="020B0604020202020204" pitchFamily="34" charset="0"/>
              </a:rPr>
              <a:t>The </a:t>
            </a:r>
            <a:r>
              <a:rPr lang="de-DE" altLang="en-US" b="1" dirty="0" err="1" smtClean="0">
                <a:latin typeface="Arial" panose="020B0604020202020204" pitchFamily="34" charset="0"/>
              </a:rPr>
              <a:t>basic</a:t>
            </a:r>
            <a:r>
              <a:rPr lang="de-DE" altLang="en-US" b="1" dirty="0" smtClean="0">
                <a:latin typeface="Arial" panose="020B0604020202020204" pitchFamily="34" charset="0"/>
              </a:rPr>
              <a:t> </a:t>
            </a:r>
            <a:r>
              <a:rPr lang="de-DE" altLang="en-US" b="1" dirty="0" err="1" smtClean="0">
                <a:latin typeface="Arial" panose="020B0604020202020204" pitchFamily="34" charset="0"/>
              </a:rPr>
              <a:t>process</a:t>
            </a:r>
            <a:r>
              <a:rPr lang="de-DE" altLang="en-US" b="1" dirty="0" smtClean="0">
                <a:latin typeface="Arial" panose="020B0604020202020204" pitchFamily="34" charset="0"/>
              </a:rPr>
              <a:t> </a:t>
            </a:r>
            <a:r>
              <a:rPr lang="de-DE" altLang="en-US" b="1" dirty="0" err="1" smtClean="0">
                <a:latin typeface="Arial" panose="020B0604020202020204" pitchFamily="34" charset="0"/>
              </a:rPr>
              <a:t>model</a:t>
            </a:r>
            <a:r>
              <a:rPr lang="de-DE" altLang="en-US" b="1" dirty="0" smtClean="0">
                <a:latin typeface="Arial" panose="020B0604020202020204" pitchFamily="34" charset="0"/>
              </a:rPr>
              <a:t> of LCA: The </a:t>
            </a:r>
            <a:r>
              <a:rPr lang="de-DE" altLang="en-US" b="1" dirty="0" err="1" smtClean="0">
                <a:latin typeface="Arial" panose="020B0604020202020204" pitchFamily="34" charset="0"/>
              </a:rPr>
              <a:t>unit</a:t>
            </a:r>
            <a:r>
              <a:rPr lang="de-DE" altLang="en-US" b="1" dirty="0" smtClean="0">
                <a:latin typeface="Arial" panose="020B0604020202020204" pitchFamily="34" charset="0"/>
              </a:rPr>
              <a:t> </a:t>
            </a:r>
            <a:r>
              <a:rPr lang="de-DE" altLang="en-US" b="1" dirty="0" err="1" smtClean="0">
                <a:latin typeface="Arial" panose="020B0604020202020204" pitchFamily="34" charset="0"/>
              </a:rPr>
              <a:t>process</a:t>
            </a:r>
            <a:endParaRPr lang="de-DE" altLang="en-US" dirty="0">
              <a:latin typeface="Arial" panose="020B0604020202020204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6087111" y="1946487"/>
            <a:ext cx="1725083" cy="249555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de-DE" sz="2133" b="1" dirty="0"/>
              <a:t>Unit Process:</a:t>
            </a:r>
          </a:p>
          <a:p>
            <a:pPr algn="ctr" eaLnBrk="1" hangingPunct="1">
              <a:defRPr/>
            </a:pPr>
            <a:r>
              <a:rPr lang="de-DE" sz="2133" dirty="0"/>
              <a:t>Primary steel production,</a:t>
            </a:r>
          </a:p>
          <a:p>
            <a:pPr algn="ctr" eaLnBrk="1" hangingPunct="1">
              <a:defRPr/>
            </a:pPr>
            <a:r>
              <a:rPr lang="de-DE" sz="2133" dirty="0"/>
              <a:t>Germany, 2008</a:t>
            </a:r>
            <a:endParaRPr lang="en-US" sz="2133" dirty="0"/>
          </a:p>
        </p:txBody>
      </p:sp>
      <p:sp>
        <p:nvSpPr>
          <p:cNvPr id="22544" name="TextBox 22"/>
          <p:cNvSpPr txBox="1">
            <a:spLocks noChangeArrowheads="1"/>
          </p:cNvSpPr>
          <p:nvPr/>
        </p:nvSpPr>
        <p:spPr bwMode="auto">
          <a:xfrm>
            <a:off x="8123345" y="2096771"/>
            <a:ext cx="1019831" cy="379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de-DE" altLang="en-US" sz="1867" dirty="0">
                <a:latin typeface="Arial" panose="020B0604020202020204" pitchFamily="34" charset="0"/>
              </a:rPr>
              <a:t>1 </a:t>
            </a:r>
            <a:r>
              <a:rPr lang="de-DE" altLang="en-US" sz="1867" dirty="0" smtClean="0">
                <a:latin typeface="Arial" panose="020B0604020202020204" pitchFamily="34" charset="0"/>
              </a:rPr>
              <a:t>t </a:t>
            </a:r>
            <a:r>
              <a:rPr lang="de-DE" altLang="en-US" sz="1867" dirty="0" err="1" smtClean="0">
                <a:latin typeface="Arial" panose="020B0604020202020204" pitchFamily="34" charset="0"/>
              </a:rPr>
              <a:t>steel</a:t>
            </a:r>
            <a:endParaRPr lang="en-US" altLang="en-US" sz="1867" dirty="0">
              <a:latin typeface="Arial" panose="020B0604020202020204" pitchFamily="34" charset="0"/>
            </a:endParaRPr>
          </a:p>
        </p:txBody>
      </p:sp>
      <p:sp>
        <p:nvSpPr>
          <p:cNvPr id="3" name="TextBox 28"/>
          <p:cNvSpPr txBox="1">
            <a:spLocks noChangeArrowheads="1"/>
          </p:cNvSpPr>
          <p:nvPr/>
        </p:nvSpPr>
        <p:spPr bwMode="auto">
          <a:xfrm>
            <a:off x="8123344" y="3525520"/>
            <a:ext cx="1160895" cy="379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de-DE" altLang="en-US" sz="1867" dirty="0">
                <a:solidFill>
                  <a:schemeClr val="tx2">
                    <a:lumMod val="60000"/>
                    <a:lumOff val="40000"/>
                  </a:schemeClr>
                </a:solidFill>
                <a:latin typeface="Arial" panose="020B0604020202020204" pitchFamily="34" charset="0"/>
              </a:rPr>
              <a:t>2.8 </a:t>
            </a:r>
            <a:r>
              <a:rPr lang="de-DE" altLang="en-US" sz="1867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Arial" panose="020B0604020202020204" pitchFamily="34" charset="0"/>
              </a:rPr>
              <a:t>t </a:t>
            </a:r>
            <a:r>
              <a:rPr lang="de-DE" altLang="en-US" sz="1867" dirty="0">
                <a:solidFill>
                  <a:schemeClr val="tx2">
                    <a:lumMod val="60000"/>
                    <a:lumOff val="40000"/>
                  </a:schemeClr>
                </a:solidFill>
                <a:latin typeface="Arial" panose="020B0604020202020204" pitchFamily="34" charset="0"/>
              </a:rPr>
              <a:t>CO</a:t>
            </a:r>
            <a:r>
              <a:rPr lang="de-DE" altLang="en-US" sz="1867" baseline="-25000" dirty="0">
                <a:solidFill>
                  <a:schemeClr val="tx2">
                    <a:lumMod val="60000"/>
                    <a:lumOff val="40000"/>
                  </a:schemeClr>
                </a:solidFill>
                <a:latin typeface="Arial" panose="020B0604020202020204" pitchFamily="34" charset="0"/>
              </a:rPr>
              <a:t>2</a:t>
            </a:r>
            <a:endParaRPr lang="en-US" altLang="en-US" sz="1867" baseline="-25000" dirty="0">
              <a:solidFill>
                <a:schemeClr val="tx2">
                  <a:lumMod val="60000"/>
                  <a:lumOff val="40000"/>
                </a:schemeClr>
              </a:solidFill>
              <a:latin typeface="Arial" panose="020B0604020202020204" pitchFamily="34" charset="0"/>
            </a:endParaRPr>
          </a:p>
        </p:txBody>
      </p:sp>
      <p:sp>
        <p:nvSpPr>
          <p:cNvPr id="22543" name="TextBox 29"/>
          <p:cNvSpPr txBox="1">
            <a:spLocks noChangeArrowheads="1"/>
          </p:cNvSpPr>
          <p:nvPr/>
        </p:nvSpPr>
        <p:spPr bwMode="auto">
          <a:xfrm>
            <a:off x="8123345" y="4035637"/>
            <a:ext cx="1407758" cy="379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de-DE" altLang="en-US" sz="1867" dirty="0">
                <a:solidFill>
                  <a:schemeClr val="tx2">
                    <a:lumMod val="60000"/>
                    <a:lumOff val="40000"/>
                  </a:schemeClr>
                </a:solidFill>
                <a:latin typeface="Arial" panose="020B0604020202020204" pitchFamily="34" charset="0"/>
              </a:rPr>
              <a:t>300 kg </a:t>
            </a:r>
            <a:r>
              <a:rPr lang="de-DE" altLang="en-US" sz="1867" dirty="0" err="1" smtClean="0">
                <a:solidFill>
                  <a:schemeClr val="tx2">
                    <a:lumMod val="60000"/>
                    <a:lumOff val="40000"/>
                  </a:schemeClr>
                </a:solidFill>
                <a:latin typeface="Arial" panose="020B0604020202020204" pitchFamily="34" charset="0"/>
              </a:rPr>
              <a:t>slag</a:t>
            </a:r>
            <a:endParaRPr lang="en-US" altLang="en-US" sz="1867" dirty="0">
              <a:solidFill>
                <a:schemeClr val="tx2">
                  <a:lumMod val="60000"/>
                  <a:lumOff val="40000"/>
                </a:schemeClr>
              </a:solidFill>
              <a:latin typeface="Arial" panose="020B0604020202020204" pitchFamily="34" charset="0"/>
            </a:endParaRPr>
          </a:p>
        </p:txBody>
      </p:sp>
      <p:sp>
        <p:nvSpPr>
          <p:cNvPr id="22547" name="TextBox 27"/>
          <p:cNvSpPr txBox="1">
            <a:spLocks noChangeArrowheads="1"/>
          </p:cNvSpPr>
          <p:nvPr/>
        </p:nvSpPr>
        <p:spPr bwMode="auto">
          <a:xfrm>
            <a:off x="7909561" y="1734820"/>
            <a:ext cx="1989647" cy="4205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de-DE" altLang="en-US" sz="2133" b="1" dirty="0" smtClean="0">
                <a:latin typeface="Arial" panose="020B0604020202020204" pitchFamily="34" charset="0"/>
              </a:rPr>
              <a:t>Main </a:t>
            </a:r>
            <a:r>
              <a:rPr lang="de-DE" altLang="en-US" sz="2133" b="1" dirty="0" err="1" smtClean="0">
                <a:latin typeface="Arial" panose="020B0604020202020204" pitchFamily="34" charset="0"/>
              </a:rPr>
              <a:t>product</a:t>
            </a:r>
            <a:r>
              <a:rPr lang="de-DE" altLang="en-US" sz="2133" b="1" dirty="0" smtClean="0">
                <a:latin typeface="Arial" panose="020B0604020202020204" pitchFamily="34" charset="0"/>
              </a:rPr>
              <a:t>:</a:t>
            </a:r>
            <a:endParaRPr lang="en-US" altLang="en-US" sz="2133" b="1" dirty="0">
              <a:latin typeface="Arial" panose="020B0604020202020204" pitchFamily="34" charset="0"/>
            </a:endParaRPr>
          </a:p>
        </p:txBody>
      </p:sp>
      <p:sp>
        <p:nvSpPr>
          <p:cNvPr id="22545" name="TextBox 37"/>
          <p:cNvSpPr txBox="1">
            <a:spLocks noChangeArrowheads="1"/>
          </p:cNvSpPr>
          <p:nvPr/>
        </p:nvSpPr>
        <p:spPr bwMode="auto">
          <a:xfrm>
            <a:off x="7939194" y="2721188"/>
            <a:ext cx="1627369" cy="7487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de-DE" altLang="en-US" sz="2133" b="1" dirty="0" err="1" smtClean="0">
                <a:solidFill>
                  <a:schemeClr val="tx2">
                    <a:lumMod val="60000"/>
                    <a:lumOff val="40000"/>
                  </a:schemeClr>
                </a:solidFill>
                <a:latin typeface="Arial" panose="020B0604020202020204" pitchFamily="34" charset="0"/>
              </a:rPr>
              <a:t>Emissions</a:t>
            </a:r>
            <a:r>
              <a:rPr lang="en-US" altLang="en-US" sz="2133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Arial" panose="020B0604020202020204" pitchFamily="34" charset="0"/>
              </a:rPr>
              <a:t>/</a:t>
            </a:r>
            <a:endParaRPr lang="en-US" altLang="en-US" sz="2133" b="1" dirty="0">
              <a:solidFill>
                <a:schemeClr val="tx2">
                  <a:lumMod val="60000"/>
                  <a:lumOff val="40000"/>
                </a:schemeClr>
              </a:solidFill>
              <a:latin typeface="Arial" panose="020B0604020202020204" pitchFamily="34" charset="0"/>
            </a:endParaRP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de-DE" altLang="en-US" sz="2133" b="1" dirty="0" err="1" smtClean="0">
                <a:solidFill>
                  <a:schemeClr val="tx2">
                    <a:lumMod val="60000"/>
                    <a:lumOff val="40000"/>
                  </a:schemeClr>
                </a:solidFill>
                <a:latin typeface="Arial" panose="020B0604020202020204" pitchFamily="34" charset="0"/>
              </a:rPr>
              <a:t>Waste</a:t>
            </a:r>
            <a:r>
              <a:rPr lang="de-DE" altLang="en-US" sz="2133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Arial" panose="020B0604020202020204" pitchFamily="34" charset="0"/>
              </a:rPr>
              <a:t>:</a:t>
            </a:r>
            <a:endParaRPr lang="de-DE" altLang="en-US" sz="2133" b="1" dirty="0">
              <a:solidFill>
                <a:schemeClr val="tx2">
                  <a:lumMod val="60000"/>
                  <a:lumOff val="40000"/>
                </a:schemeClr>
              </a:solidFill>
              <a:latin typeface="Arial" panose="020B0604020202020204" pitchFamily="34" charset="0"/>
            </a:endParaRPr>
          </a:p>
        </p:txBody>
      </p:sp>
      <p:cxnSp>
        <p:nvCxnSpPr>
          <p:cNvPr id="46" name="Straight Arrow Connector 45"/>
          <p:cNvCxnSpPr/>
          <p:nvPr/>
        </p:nvCxnSpPr>
        <p:spPr>
          <a:xfrm>
            <a:off x="5511378" y="3699087"/>
            <a:ext cx="575733" cy="0"/>
          </a:xfrm>
          <a:prstGeom prst="straightConnector1">
            <a:avLst/>
          </a:prstGeom>
          <a:ln>
            <a:solidFill>
              <a:srgbClr val="B6793C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Arrow Connector 46"/>
          <p:cNvCxnSpPr/>
          <p:nvPr/>
        </p:nvCxnSpPr>
        <p:spPr>
          <a:xfrm>
            <a:off x="5511378" y="4272704"/>
            <a:ext cx="575733" cy="0"/>
          </a:xfrm>
          <a:prstGeom prst="straightConnector1">
            <a:avLst/>
          </a:prstGeom>
          <a:ln>
            <a:solidFill>
              <a:srgbClr val="B6793C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Arrow Connector 48"/>
          <p:cNvCxnSpPr/>
          <p:nvPr/>
        </p:nvCxnSpPr>
        <p:spPr>
          <a:xfrm>
            <a:off x="5511378" y="2130637"/>
            <a:ext cx="575733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1" name="Left Brace 40"/>
          <p:cNvSpPr/>
          <p:nvPr/>
        </p:nvSpPr>
        <p:spPr>
          <a:xfrm>
            <a:off x="3553461" y="1946487"/>
            <a:ext cx="385233" cy="692151"/>
          </a:xfrm>
          <a:prstGeom prst="leftBrac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sz="2400"/>
          </a:p>
        </p:txBody>
      </p:sp>
      <p:sp>
        <p:nvSpPr>
          <p:cNvPr id="52" name="Left Brace 51"/>
          <p:cNvSpPr/>
          <p:nvPr/>
        </p:nvSpPr>
        <p:spPr>
          <a:xfrm>
            <a:off x="3555577" y="3131820"/>
            <a:ext cx="378883" cy="1238251"/>
          </a:xfrm>
          <a:prstGeom prst="leftBrace">
            <a:avLst>
              <a:gd name="adj1" fmla="val 0"/>
              <a:gd name="adj2" fmla="val 50000"/>
            </a:avLst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sz="2400"/>
          </a:p>
        </p:txBody>
      </p:sp>
      <p:sp>
        <p:nvSpPr>
          <p:cNvPr id="22554" name="TextBox 52"/>
          <p:cNvSpPr txBox="1">
            <a:spLocks noChangeArrowheads="1"/>
          </p:cNvSpPr>
          <p:nvPr/>
        </p:nvSpPr>
        <p:spPr bwMode="auto">
          <a:xfrm>
            <a:off x="1995593" y="1923204"/>
            <a:ext cx="1475084" cy="7487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de-DE" altLang="en-US" sz="2133" b="1" dirty="0" err="1" smtClean="0">
                <a:latin typeface="Arial" panose="020B0604020202020204" pitchFamily="34" charset="0"/>
              </a:rPr>
              <a:t>Precursor</a:t>
            </a:r>
            <a:endParaRPr lang="de-DE" altLang="en-US" sz="2133" b="1" dirty="0" smtClean="0">
              <a:latin typeface="Arial" panose="020B0604020202020204" pitchFamily="34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2133" b="1" dirty="0" smtClean="0">
                <a:latin typeface="Arial" panose="020B0604020202020204" pitchFamily="34" charset="0"/>
              </a:rPr>
              <a:t>products</a:t>
            </a:r>
            <a:endParaRPr lang="en-US" altLang="en-US" sz="2133" b="1" dirty="0">
              <a:latin typeface="Arial" panose="020B0604020202020204" pitchFamily="34" charset="0"/>
            </a:endParaRPr>
          </a:p>
        </p:txBody>
      </p:sp>
      <p:sp>
        <p:nvSpPr>
          <p:cNvPr id="22555" name="TextBox 53"/>
          <p:cNvSpPr txBox="1">
            <a:spLocks noChangeArrowheads="1"/>
          </p:cNvSpPr>
          <p:nvPr/>
        </p:nvSpPr>
        <p:spPr bwMode="auto">
          <a:xfrm>
            <a:off x="2044278" y="3309621"/>
            <a:ext cx="1491114" cy="7487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de-DE" altLang="en-US" sz="2133" b="1" dirty="0" smtClean="0">
                <a:solidFill>
                  <a:srgbClr val="B6793C"/>
                </a:solidFill>
                <a:latin typeface="Arial" panose="020B0604020202020204" pitchFamily="34" charset="0"/>
              </a:rPr>
              <a:t>Natural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de-DE" altLang="en-US" sz="2133" b="1" dirty="0" err="1" smtClean="0">
                <a:solidFill>
                  <a:srgbClr val="B6793C"/>
                </a:solidFill>
                <a:latin typeface="Arial" panose="020B0604020202020204" pitchFamily="34" charset="0"/>
              </a:rPr>
              <a:t>resources</a:t>
            </a:r>
            <a:endParaRPr lang="en-US" altLang="en-US" sz="2133" b="1" dirty="0">
              <a:solidFill>
                <a:srgbClr val="B6793C"/>
              </a:solidFill>
              <a:latin typeface="Arial" panose="020B0604020202020204" pitchFamily="34" charset="0"/>
            </a:endParaRPr>
          </a:p>
        </p:txBody>
      </p:sp>
      <p:sp>
        <p:nvSpPr>
          <p:cNvPr id="22556" name="TextBox 54"/>
          <p:cNvSpPr txBox="1">
            <a:spLocks noChangeArrowheads="1"/>
          </p:cNvSpPr>
          <p:nvPr/>
        </p:nvSpPr>
        <p:spPr bwMode="auto">
          <a:xfrm>
            <a:off x="4025477" y="4061037"/>
            <a:ext cx="1242648" cy="379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de-DE" altLang="en-US" sz="1867">
                <a:solidFill>
                  <a:srgbClr val="B6793C"/>
                </a:solidFill>
                <a:latin typeface="Arial" panose="020B0604020202020204" pitchFamily="34" charset="0"/>
              </a:rPr>
              <a:t>260 kg O</a:t>
            </a:r>
            <a:r>
              <a:rPr lang="de-DE" altLang="en-US" sz="1867" baseline="-25000">
                <a:solidFill>
                  <a:srgbClr val="B6793C"/>
                </a:solidFill>
                <a:latin typeface="Arial" panose="020B0604020202020204" pitchFamily="34" charset="0"/>
              </a:rPr>
              <a:t>2</a:t>
            </a:r>
            <a:endParaRPr lang="en-US" altLang="en-US" sz="1867" baseline="-25000">
              <a:solidFill>
                <a:srgbClr val="B6793C"/>
              </a:solidFill>
              <a:latin typeface="Arial" panose="020B0604020202020204" pitchFamily="34" charset="0"/>
            </a:endParaRPr>
          </a:p>
        </p:txBody>
      </p:sp>
      <p:sp>
        <p:nvSpPr>
          <p:cNvPr id="22557" name="TextBox 55"/>
          <p:cNvSpPr txBox="1">
            <a:spLocks noChangeArrowheads="1"/>
          </p:cNvSpPr>
          <p:nvPr/>
        </p:nvSpPr>
        <p:spPr bwMode="auto">
          <a:xfrm>
            <a:off x="4025478" y="3402754"/>
            <a:ext cx="1178528" cy="6669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de-DE" altLang="en-US" sz="1867" dirty="0">
                <a:solidFill>
                  <a:srgbClr val="B6793C"/>
                </a:solidFill>
                <a:latin typeface="Arial" panose="020B0604020202020204" pitchFamily="34" charset="0"/>
              </a:rPr>
              <a:t>1.5 </a:t>
            </a:r>
            <a:r>
              <a:rPr lang="de-DE" altLang="en-US" sz="1867" dirty="0" smtClean="0">
                <a:solidFill>
                  <a:srgbClr val="B6793C"/>
                </a:solidFill>
                <a:latin typeface="Arial" panose="020B0604020202020204" pitchFamily="34" charset="0"/>
              </a:rPr>
              <a:t>t </a:t>
            </a:r>
            <a:r>
              <a:rPr lang="de-DE" altLang="en-US" sz="1867" dirty="0" err="1" smtClean="0">
                <a:solidFill>
                  <a:srgbClr val="B6793C"/>
                </a:solidFill>
                <a:latin typeface="Arial" panose="020B0604020202020204" pitchFamily="34" charset="0"/>
              </a:rPr>
              <a:t>iron</a:t>
            </a:r>
            <a:r>
              <a:rPr lang="de-DE" altLang="en-US" sz="1867" dirty="0" smtClean="0">
                <a:solidFill>
                  <a:srgbClr val="B6793C"/>
                </a:solidFill>
                <a:latin typeface="Arial" panose="020B0604020202020204" pitchFamily="34" charset="0"/>
              </a:rPr>
              <a:t> </a:t>
            </a:r>
            <a:endParaRPr lang="de-DE" altLang="en-US" sz="1867" dirty="0">
              <a:solidFill>
                <a:srgbClr val="B6793C"/>
              </a:solidFill>
              <a:latin typeface="Arial" panose="020B0604020202020204" pitchFamily="34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867" dirty="0" smtClean="0">
                <a:solidFill>
                  <a:srgbClr val="B6793C"/>
                </a:solidFill>
                <a:latin typeface="Arial" panose="020B0604020202020204" pitchFamily="34" charset="0"/>
              </a:rPr>
              <a:t>ore</a:t>
            </a:r>
            <a:endParaRPr lang="en-US" altLang="en-US" sz="1867" dirty="0">
              <a:solidFill>
                <a:srgbClr val="B6793C"/>
              </a:solidFill>
              <a:latin typeface="Arial" panose="020B0604020202020204" pitchFamily="34" charset="0"/>
            </a:endParaRPr>
          </a:p>
        </p:txBody>
      </p:sp>
      <p:sp>
        <p:nvSpPr>
          <p:cNvPr id="22558" name="TextBox 56"/>
          <p:cNvSpPr txBox="1">
            <a:spLocks noChangeArrowheads="1"/>
          </p:cNvSpPr>
          <p:nvPr/>
        </p:nvSpPr>
        <p:spPr bwMode="auto">
          <a:xfrm>
            <a:off x="3839211" y="1921087"/>
            <a:ext cx="1527982" cy="379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de-DE" altLang="en-US" sz="1867" dirty="0">
                <a:latin typeface="Arial" panose="020B0604020202020204" pitchFamily="34" charset="0"/>
              </a:rPr>
              <a:t>945 kg </a:t>
            </a:r>
            <a:r>
              <a:rPr lang="de-DE" altLang="en-US" sz="1867" dirty="0" smtClean="0">
                <a:latin typeface="Arial" panose="020B0604020202020204" pitchFamily="34" charset="0"/>
              </a:rPr>
              <a:t>Coke</a:t>
            </a:r>
            <a:endParaRPr lang="en-US" altLang="en-US" sz="1867" dirty="0">
              <a:latin typeface="Arial" panose="020B0604020202020204" pitchFamily="34" charset="0"/>
            </a:endParaRPr>
          </a:p>
        </p:txBody>
      </p:sp>
      <p:sp>
        <p:nvSpPr>
          <p:cNvPr id="22559" name="TextBox 57"/>
          <p:cNvSpPr txBox="1">
            <a:spLocks noChangeArrowheads="1"/>
          </p:cNvSpPr>
          <p:nvPr/>
        </p:nvSpPr>
        <p:spPr bwMode="auto">
          <a:xfrm>
            <a:off x="3839211" y="2321137"/>
            <a:ext cx="1992469" cy="379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de-DE" altLang="en-US" sz="1867" dirty="0">
                <a:latin typeface="Arial" panose="020B0604020202020204" pitchFamily="34" charset="0"/>
              </a:rPr>
              <a:t>1800 kWh </a:t>
            </a:r>
            <a:r>
              <a:rPr lang="de-DE" altLang="en-US" sz="1867" dirty="0" err="1" smtClean="0">
                <a:latin typeface="Arial" panose="020B0604020202020204" pitchFamily="34" charset="0"/>
              </a:rPr>
              <a:t>Electr</a:t>
            </a:r>
            <a:r>
              <a:rPr lang="de-DE" altLang="en-US" sz="1867" dirty="0" smtClean="0">
                <a:latin typeface="Arial" panose="020B0604020202020204" pitchFamily="34" charset="0"/>
              </a:rPr>
              <a:t>.</a:t>
            </a:r>
            <a:endParaRPr lang="en-US" altLang="en-US" sz="1867" dirty="0">
              <a:latin typeface="Arial" panose="020B0604020202020204" pitchFamily="34" charset="0"/>
            </a:endParaRPr>
          </a:p>
        </p:txBody>
      </p:sp>
      <p:sp>
        <p:nvSpPr>
          <p:cNvPr id="22560" name="TextBox 58"/>
          <p:cNvSpPr txBox="1">
            <a:spLocks noChangeArrowheads="1"/>
          </p:cNvSpPr>
          <p:nvPr/>
        </p:nvSpPr>
        <p:spPr bwMode="auto">
          <a:xfrm>
            <a:off x="3839211" y="3038687"/>
            <a:ext cx="2071401" cy="379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de-DE" altLang="en-US" sz="1867" dirty="0">
                <a:solidFill>
                  <a:srgbClr val="B6793C"/>
                </a:solidFill>
                <a:latin typeface="Arial" panose="020B0604020202020204" pitchFamily="34" charset="0"/>
              </a:rPr>
              <a:t>400 kg </a:t>
            </a:r>
            <a:r>
              <a:rPr lang="de-DE" altLang="en-US" sz="1867" dirty="0" smtClean="0">
                <a:solidFill>
                  <a:srgbClr val="B6793C"/>
                </a:solidFill>
                <a:latin typeface="Arial" panose="020B0604020202020204" pitchFamily="34" charset="0"/>
              </a:rPr>
              <a:t>Limestone</a:t>
            </a:r>
            <a:endParaRPr lang="en-US" altLang="en-US" sz="1867" dirty="0">
              <a:solidFill>
                <a:srgbClr val="B6793C"/>
              </a:solidFill>
              <a:latin typeface="Arial" panose="020B0604020202020204" pitchFamily="34" charset="0"/>
            </a:endParaRPr>
          </a:p>
        </p:txBody>
      </p:sp>
      <p:cxnSp>
        <p:nvCxnSpPr>
          <p:cNvPr id="62" name="Straight Arrow Connector 61"/>
          <p:cNvCxnSpPr/>
          <p:nvPr/>
        </p:nvCxnSpPr>
        <p:spPr>
          <a:xfrm>
            <a:off x="5909311" y="2541271"/>
            <a:ext cx="190500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4" name="Straight Arrow Connector 63"/>
          <p:cNvCxnSpPr/>
          <p:nvPr/>
        </p:nvCxnSpPr>
        <p:spPr>
          <a:xfrm>
            <a:off x="5909311" y="3235537"/>
            <a:ext cx="190500" cy="0"/>
          </a:xfrm>
          <a:prstGeom prst="straightConnector1">
            <a:avLst/>
          </a:prstGeom>
          <a:ln>
            <a:solidFill>
              <a:srgbClr val="B6793C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9" name="Picture 9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06157" y="5990965"/>
            <a:ext cx="836878" cy="8368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71" name="Textfeld 70"/>
          <p:cNvSpPr txBox="1">
            <a:spLocks noChangeArrowheads="1"/>
          </p:cNvSpPr>
          <p:nvPr/>
        </p:nvSpPr>
        <p:spPr bwMode="auto">
          <a:xfrm>
            <a:off x="1728130" y="5247018"/>
            <a:ext cx="7566495" cy="1154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342900" indent="-342900">
              <a:spcBef>
                <a:spcPct val="0"/>
              </a:spcBef>
            </a:pPr>
            <a:r>
              <a:rPr lang="en-GB" altLang="de-DE" sz="2300" dirty="0" smtClean="0">
                <a:latin typeface="Arial" panose="020B0604020202020204" pitchFamily="34" charset="0"/>
              </a:rPr>
              <a:t>Each industrial process is assigned one main product.</a:t>
            </a:r>
          </a:p>
          <a:p>
            <a:pPr marL="342900" indent="-342900">
              <a:spcBef>
                <a:spcPct val="0"/>
              </a:spcBef>
            </a:pPr>
            <a:r>
              <a:rPr lang="en-GB" altLang="de-DE" sz="2300" dirty="0" smtClean="0">
                <a:latin typeface="Arial" panose="020B0604020202020204" pitchFamily="34" charset="0"/>
              </a:rPr>
              <a:t>Flows are recorded in ‘natural’ physical unit.</a:t>
            </a:r>
            <a:endParaRPr lang="en-GB" altLang="de-DE" sz="2300" dirty="0">
              <a:latin typeface="Arial" panose="020B0604020202020204" pitchFamily="34" charset="0"/>
            </a:endParaRPr>
          </a:p>
          <a:p>
            <a:pPr marL="342900" indent="-342900">
              <a:spcBef>
                <a:spcPct val="0"/>
              </a:spcBef>
            </a:pPr>
            <a:r>
              <a:rPr lang="en-GB" altLang="de-DE" sz="2300" dirty="0" smtClean="0">
                <a:latin typeface="Arial" panose="020B0604020202020204" pitchFamily="34" charset="0"/>
              </a:rPr>
              <a:t>Accounting on multiple physical layers.</a:t>
            </a:r>
            <a:endParaRPr lang="de-DE" altLang="de-DE" sz="2300" dirty="0">
              <a:latin typeface="Arial" panose="020B0604020202020204" pitchFamily="34" charset="0"/>
            </a:endParaRPr>
          </a:p>
        </p:txBody>
      </p:sp>
      <p:sp>
        <p:nvSpPr>
          <p:cNvPr id="28" name="Textfeld 27"/>
          <p:cNvSpPr txBox="1">
            <a:spLocks noChangeArrowheads="1"/>
          </p:cNvSpPr>
          <p:nvPr/>
        </p:nvSpPr>
        <p:spPr bwMode="auto">
          <a:xfrm>
            <a:off x="1449050" y="841528"/>
            <a:ext cx="9301521" cy="8002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de-DE" sz="2300" b="1" dirty="0" smtClean="0">
                <a:latin typeface="Arial" panose="020B0604020202020204" pitchFamily="34" charset="0"/>
              </a:rPr>
              <a:t>Take process inventory and normalize it to 1 unit of main product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GB" altLang="de-DE" sz="2300" b="1" dirty="0" smtClean="0">
                <a:latin typeface="Arial" panose="020B0604020202020204" pitchFamily="34" charset="0"/>
              </a:rPr>
              <a:t>(here: by dividing all flows by 10 million)</a:t>
            </a:r>
            <a:endParaRPr lang="de-DE" altLang="de-DE" sz="2300" b="1" dirty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09478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" grpId="0"/>
      <p:bldP spid="2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Straight Connector 5"/>
          <p:cNvCxnSpPr/>
          <p:nvPr/>
        </p:nvCxnSpPr>
        <p:spPr>
          <a:xfrm>
            <a:off x="8100484" y="776817"/>
            <a:ext cx="0" cy="485986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3" name="Table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13661636"/>
              </p:ext>
            </p:extLst>
          </p:nvPr>
        </p:nvGraphicFramePr>
        <p:xfrm>
          <a:off x="8356895" y="1028687"/>
          <a:ext cx="3441628" cy="4405083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860407"/>
                <a:gridCol w="860407"/>
                <a:gridCol w="722815"/>
                <a:gridCol w="997999"/>
              </a:tblGrid>
              <a:tr h="1685167">
                <a:tc>
                  <a:txBody>
                    <a:bodyPr/>
                    <a:lstStyle/>
                    <a:p>
                      <a:pPr algn="l" fontAlgn="b"/>
                      <a:endParaRPr lang="en-US" sz="15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2700" marR="12700" marT="12700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900" b="1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Object</a:t>
                      </a:r>
                      <a:endParaRPr lang="en-US" sz="1900" b="1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700" marR="12700" marT="12700" marB="0" anchor="b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900" b="1" u="none" strike="noStrike" dirty="0" smtClean="0">
                          <a:effectLst/>
                        </a:rPr>
                        <a:t>Unit</a:t>
                      </a:r>
                      <a:endParaRPr lang="en-US" sz="1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2700" marR="12700" marT="12700" marB="0" anchor="b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900" b="1" u="none" strike="noStrike" dirty="0" smtClean="0">
                          <a:effectLst/>
                        </a:rPr>
                        <a:t>St</a:t>
                      </a:r>
                      <a:r>
                        <a:rPr lang="en-US" sz="19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eel production: 1 </a:t>
                      </a:r>
                      <a:r>
                        <a:rPr lang="en-US" sz="1900" b="1" i="0" u="none" strike="noStrike" baseline="0" dirty="0" err="1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tonne</a:t>
                      </a:r>
                      <a:r>
                        <a:rPr lang="en-US" sz="19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of steel</a:t>
                      </a:r>
                      <a:endParaRPr lang="en-US" sz="1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2700" marR="12700" marT="12700" marB="0" vert="vert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295643"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en-US" sz="1900" b="1" u="none" strike="noStrike" dirty="0" smtClean="0">
                          <a:effectLst/>
                        </a:rPr>
                        <a:t>Resources</a:t>
                      </a:r>
                      <a:endParaRPr lang="en-US" sz="1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2700" marR="12700" marT="12700" marB="0" vert="vert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500" b="1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Iron</a:t>
                      </a:r>
                      <a:r>
                        <a:rPr lang="en-US" sz="1500" b="1" i="0" u="none" strike="noStrike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 ore</a:t>
                      </a:r>
                      <a:endParaRPr lang="en-US" sz="15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2700" marR="12700" marT="12700" marB="0" anchor="b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500" b="1" u="none" strike="noStrike">
                          <a:effectLst/>
                        </a:rPr>
                        <a:t>t</a:t>
                      </a:r>
                      <a:endParaRPr lang="en-US" sz="15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2700" marR="12700" marT="12700" marB="0" anchor="b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b="1" u="none" strike="noStrike" dirty="0" smtClean="0">
                          <a:effectLst/>
                        </a:rPr>
                        <a:t>1.5</a:t>
                      </a:r>
                      <a:endParaRPr lang="en-US" sz="15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2700" marR="12700" marT="12700" marB="0" anchor="b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35477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500" b="1" u="none" strike="noStrike" dirty="0">
                          <a:effectLst/>
                        </a:rPr>
                        <a:t>O</a:t>
                      </a:r>
                      <a:r>
                        <a:rPr lang="en-US" sz="1500" b="1" u="none" strike="noStrike" baseline="-25000" dirty="0">
                          <a:effectLst/>
                        </a:rPr>
                        <a:t>2</a:t>
                      </a:r>
                      <a:endParaRPr lang="en-US" sz="15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2700" marR="12700" marT="12700" marB="0" anchor="b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500" b="1" u="none" strike="noStrike" dirty="0">
                          <a:effectLst/>
                        </a:rPr>
                        <a:t>kg</a:t>
                      </a:r>
                      <a:endParaRPr lang="en-US" sz="15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2700" marR="12700" marT="12700" marB="0" anchor="b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b="1" u="none" strike="noStrike" dirty="0">
                          <a:effectLst/>
                        </a:rPr>
                        <a:t>260</a:t>
                      </a:r>
                      <a:endParaRPr lang="en-US" sz="15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2700" marR="12700" marT="12700" marB="0" anchor="b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295643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500" b="1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Coal</a:t>
                      </a:r>
                      <a:endParaRPr lang="en-US" sz="15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2700" marR="12700" marT="12700" marB="0" anchor="b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500" b="1" u="none" strike="noStrike" dirty="0">
                          <a:effectLst/>
                        </a:rPr>
                        <a:t>t</a:t>
                      </a:r>
                      <a:endParaRPr lang="en-US" sz="15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2700" marR="12700" marT="12700" marB="0" anchor="b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b="1" u="none" strike="noStrike" dirty="0">
                          <a:effectLst/>
                        </a:rPr>
                        <a:t>0</a:t>
                      </a:r>
                      <a:endParaRPr lang="en-US" sz="15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2700" marR="12700" marT="12700" marB="0" anchor="b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295643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500" b="1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Limestone</a:t>
                      </a:r>
                      <a:endParaRPr lang="en-US" sz="15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2700" marR="12700" marT="12700" marB="0" anchor="b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500" b="1" u="none" strike="noStrike" dirty="0">
                          <a:effectLst/>
                        </a:rPr>
                        <a:t>kg</a:t>
                      </a:r>
                      <a:endParaRPr lang="en-US" sz="15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2700" marR="12700" marT="12700" marB="0" anchor="b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b="1" u="none" strike="noStrike" dirty="0">
                          <a:effectLst/>
                        </a:rPr>
                        <a:t>400</a:t>
                      </a:r>
                      <a:endParaRPr lang="en-US" sz="15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2700" marR="12700" marT="12700" marB="0" anchor="b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295643">
                <a:tc rowSpan="3">
                  <a:txBody>
                    <a:bodyPr/>
                    <a:lstStyle/>
                    <a:p>
                      <a:pPr algn="ctr" fontAlgn="b"/>
                      <a:r>
                        <a:rPr lang="en-US" sz="1500" b="1" u="none" strike="noStrike" dirty="0" smtClean="0">
                          <a:effectLst/>
                        </a:rPr>
                        <a:t>Products</a:t>
                      </a:r>
                      <a:endParaRPr lang="en-US" sz="15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2700" marR="12700" marT="12700" marB="0" vert="vert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500" b="1" u="none" strike="noStrike" dirty="0" smtClean="0">
                          <a:effectLst/>
                        </a:rPr>
                        <a:t>Coke</a:t>
                      </a:r>
                      <a:endParaRPr lang="en-US" sz="15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2700" marR="12700" marT="12700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500" b="1" u="none" strike="noStrike">
                          <a:effectLst/>
                        </a:rPr>
                        <a:t>kg</a:t>
                      </a:r>
                      <a:endParaRPr lang="en-US" sz="15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2700" marR="12700" marT="12700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b="1" u="none" strike="noStrike" dirty="0">
                          <a:effectLst/>
                        </a:rPr>
                        <a:t>945</a:t>
                      </a:r>
                      <a:endParaRPr lang="en-US" sz="15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2700" marR="12700" marT="12700" marB="0" anchor="b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  <a:tr h="295643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500" b="1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Electricity</a:t>
                      </a:r>
                      <a:endParaRPr lang="en-US" sz="15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2700" marR="12700" marT="12700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500" b="1" u="none" strike="noStrike" dirty="0">
                          <a:effectLst/>
                        </a:rPr>
                        <a:t>kWh</a:t>
                      </a:r>
                      <a:endParaRPr lang="en-US" sz="15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2700" marR="12700" marT="12700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b="1" u="none" strike="noStrike" dirty="0">
                          <a:effectLst/>
                        </a:rPr>
                        <a:t>1800</a:t>
                      </a:r>
                      <a:endParaRPr lang="en-US" sz="15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2700" marR="12700" marT="12700" marB="0" anchor="b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  <a:tr h="295643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500" b="1" u="none" strike="noStrike" dirty="0" smtClean="0">
                          <a:effectLst/>
                        </a:rPr>
                        <a:t>Steel</a:t>
                      </a:r>
                      <a:endParaRPr lang="en-US" sz="15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2700" marR="12700" marT="12700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500" b="1" u="none" strike="noStrike">
                          <a:effectLst/>
                        </a:rPr>
                        <a:t>t</a:t>
                      </a:r>
                      <a:endParaRPr lang="en-US" sz="15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2700" marR="12700" marT="12700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b="1" u="none" strike="noStrike" dirty="0">
                          <a:effectLst/>
                        </a:rPr>
                        <a:t>0</a:t>
                      </a:r>
                      <a:endParaRPr lang="en-US" sz="15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2700" marR="12700" marT="12700" marB="0" anchor="b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  <a:tr h="295643">
                <a:tc rowSpan="2">
                  <a:txBody>
                    <a:bodyPr/>
                    <a:lstStyle/>
                    <a:p>
                      <a:pPr algn="ctr" fontAlgn="b"/>
                      <a:r>
                        <a:rPr lang="en-US" sz="1900" b="1" u="none" strike="noStrike" dirty="0">
                          <a:effectLst/>
                        </a:rPr>
                        <a:t>Ems.</a:t>
                      </a:r>
                      <a:endParaRPr lang="en-US" sz="1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2700" marR="12700" marT="12700" marB="0" vert="vert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500" b="1" u="none" strike="noStrike" dirty="0">
                          <a:effectLst/>
                        </a:rPr>
                        <a:t>CO</a:t>
                      </a:r>
                      <a:r>
                        <a:rPr lang="en-US" sz="1500" b="1" u="none" strike="noStrike" baseline="-25000" dirty="0">
                          <a:effectLst/>
                        </a:rPr>
                        <a:t>2</a:t>
                      </a:r>
                      <a:endParaRPr lang="en-US" sz="1500" b="1" i="0" u="none" strike="noStrike" baseline="-250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2700" marR="12700" marT="12700" marB="0" anchor="b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500" b="1" u="none" strike="noStrike" dirty="0">
                          <a:effectLst/>
                        </a:rPr>
                        <a:t>t</a:t>
                      </a:r>
                      <a:endParaRPr lang="en-US" sz="15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2700" marR="12700" marT="12700" marB="0" anchor="b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b="1" u="none" strike="noStrike" dirty="0">
                          <a:effectLst/>
                        </a:rPr>
                        <a:t>2.8</a:t>
                      </a:r>
                      <a:endParaRPr lang="en-US" sz="15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2700" marR="12700" marT="12700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295643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500" b="1" u="none" strike="noStrike" dirty="0" smtClean="0">
                          <a:effectLst/>
                        </a:rPr>
                        <a:t>Slag</a:t>
                      </a:r>
                      <a:endParaRPr lang="en-US" sz="15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2700" marR="12700" marT="12700" marB="0" anchor="b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500" b="1" u="none" strike="noStrike" dirty="0">
                          <a:effectLst/>
                        </a:rPr>
                        <a:t>kg</a:t>
                      </a:r>
                      <a:endParaRPr lang="en-US" sz="15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2700" marR="12700" marT="12700" marB="0" anchor="b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b="1" u="none" strike="noStrike" dirty="0">
                          <a:effectLst/>
                        </a:rPr>
                        <a:t>300</a:t>
                      </a:r>
                      <a:endParaRPr lang="en-US" sz="15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2700" marR="12700" marT="12700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34" name="TextBox 1"/>
          <p:cNvSpPr txBox="1">
            <a:spLocks noChangeArrowheads="1"/>
          </p:cNvSpPr>
          <p:nvPr/>
        </p:nvSpPr>
        <p:spPr bwMode="auto">
          <a:xfrm>
            <a:off x="799349" y="48110"/>
            <a:ext cx="1073300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de-DE" altLang="en-US" b="1" dirty="0" err="1" smtClean="0">
                <a:latin typeface="Arial" panose="020B0604020202020204" pitchFamily="34" charset="0"/>
              </a:rPr>
              <a:t>Vector</a:t>
            </a:r>
            <a:r>
              <a:rPr lang="de-DE" altLang="en-US" b="1" dirty="0" smtClean="0">
                <a:latin typeface="Arial" panose="020B0604020202020204" pitchFamily="34" charset="0"/>
              </a:rPr>
              <a:t> </a:t>
            </a:r>
            <a:r>
              <a:rPr lang="de-DE" altLang="en-US" b="1" dirty="0" err="1" smtClean="0">
                <a:latin typeface="Arial" panose="020B0604020202020204" pitchFamily="34" charset="0"/>
              </a:rPr>
              <a:t>representation</a:t>
            </a:r>
            <a:r>
              <a:rPr lang="de-DE" altLang="en-US" b="1" dirty="0" smtClean="0">
                <a:latin typeface="Arial" panose="020B0604020202020204" pitchFamily="34" charset="0"/>
              </a:rPr>
              <a:t> of </a:t>
            </a:r>
            <a:r>
              <a:rPr lang="de-DE" altLang="en-US" b="1" dirty="0" err="1" smtClean="0">
                <a:latin typeface="Arial" panose="020B0604020202020204" pitchFamily="34" charset="0"/>
              </a:rPr>
              <a:t>the</a:t>
            </a:r>
            <a:r>
              <a:rPr lang="de-DE" altLang="en-US" b="1" dirty="0" smtClean="0">
                <a:latin typeface="Arial" panose="020B0604020202020204" pitchFamily="34" charset="0"/>
              </a:rPr>
              <a:t> </a:t>
            </a:r>
            <a:r>
              <a:rPr lang="de-DE" altLang="en-US" b="1" dirty="0" err="1" smtClean="0">
                <a:latin typeface="Arial" panose="020B0604020202020204" pitchFamily="34" charset="0"/>
              </a:rPr>
              <a:t>basic</a:t>
            </a:r>
            <a:r>
              <a:rPr lang="de-DE" altLang="en-US" b="1" dirty="0" smtClean="0">
                <a:latin typeface="Arial" panose="020B0604020202020204" pitchFamily="34" charset="0"/>
              </a:rPr>
              <a:t> LCA </a:t>
            </a:r>
            <a:r>
              <a:rPr lang="de-DE" altLang="en-US" b="1" dirty="0" err="1" smtClean="0">
                <a:latin typeface="Arial" panose="020B0604020202020204" pitchFamily="34" charset="0"/>
              </a:rPr>
              <a:t>process</a:t>
            </a:r>
            <a:r>
              <a:rPr lang="de-DE" altLang="en-US" b="1" dirty="0" smtClean="0">
                <a:latin typeface="Arial" panose="020B0604020202020204" pitchFamily="34" charset="0"/>
              </a:rPr>
              <a:t> </a:t>
            </a:r>
            <a:r>
              <a:rPr lang="de-DE" altLang="en-US" b="1" dirty="0" err="1" smtClean="0">
                <a:latin typeface="Arial" panose="020B0604020202020204" pitchFamily="34" charset="0"/>
              </a:rPr>
              <a:t>model</a:t>
            </a:r>
            <a:endParaRPr lang="de-DE" altLang="en-US" dirty="0">
              <a:latin typeface="Arial" panose="020B0604020202020204" pitchFamily="34" charset="0"/>
            </a:endParaRPr>
          </a:p>
        </p:txBody>
      </p:sp>
      <p:cxnSp>
        <p:nvCxnSpPr>
          <p:cNvPr id="35" name="Straight Arrow Connector 7"/>
          <p:cNvCxnSpPr/>
          <p:nvPr/>
        </p:nvCxnSpPr>
        <p:spPr>
          <a:xfrm>
            <a:off x="5538894" y="4423411"/>
            <a:ext cx="766233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Arrow Connector 33"/>
          <p:cNvCxnSpPr/>
          <p:nvPr/>
        </p:nvCxnSpPr>
        <p:spPr>
          <a:xfrm>
            <a:off x="5538894" y="3868844"/>
            <a:ext cx="766233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Arrow Connector 3"/>
          <p:cNvCxnSpPr/>
          <p:nvPr/>
        </p:nvCxnSpPr>
        <p:spPr>
          <a:xfrm>
            <a:off x="5538894" y="2509944"/>
            <a:ext cx="766233" cy="0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Rectangle 1"/>
          <p:cNvSpPr/>
          <p:nvPr/>
        </p:nvSpPr>
        <p:spPr>
          <a:xfrm>
            <a:off x="4207511" y="2139527"/>
            <a:ext cx="1725083" cy="249555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de-DE" sz="2133" b="1" dirty="0"/>
              <a:t>Unit Process:</a:t>
            </a:r>
          </a:p>
          <a:p>
            <a:pPr algn="ctr" eaLnBrk="1" hangingPunct="1">
              <a:defRPr/>
            </a:pPr>
            <a:r>
              <a:rPr lang="de-DE" sz="2133" dirty="0"/>
              <a:t>Primary steel production,</a:t>
            </a:r>
          </a:p>
          <a:p>
            <a:pPr algn="ctr" eaLnBrk="1" hangingPunct="1">
              <a:defRPr/>
            </a:pPr>
            <a:r>
              <a:rPr lang="de-DE" sz="2133" dirty="0"/>
              <a:t>Germany, 2008</a:t>
            </a:r>
            <a:endParaRPr lang="en-US" sz="2133" dirty="0"/>
          </a:p>
        </p:txBody>
      </p:sp>
      <p:sp>
        <p:nvSpPr>
          <p:cNvPr id="46" name="TextBox 22"/>
          <p:cNvSpPr txBox="1">
            <a:spLocks noChangeArrowheads="1"/>
          </p:cNvSpPr>
          <p:nvPr/>
        </p:nvSpPr>
        <p:spPr bwMode="auto">
          <a:xfrm>
            <a:off x="6243745" y="2289811"/>
            <a:ext cx="1019831" cy="379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de-DE" altLang="en-US" sz="1867" dirty="0">
                <a:latin typeface="Arial" panose="020B0604020202020204" pitchFamily="34" charset="0"/>
              </a:rPr>
              <a:t>1 </a:t>
            </a:r>
            <a:r>
              <a:rPr lang="de-DE" altLang="en-US" sz="1867" dirty="0" smtClean="0">
                <a:latin typeface="Arial" panose="020B0604020202020204" pitchFamily="34" charset="0"/>
              </a:rPr>
              <a:t>t </a:t>
            </a:r>
            <a:r>
              <a:rPr lang="de-DE" altLang="en-US" sz="1867" dirty="0" err="1" smtClean="0">
                <a:latin typeface="Arial" panose="020B0604020202020204" pitchFamily="34" charset="0"/>
              </a:rPr>
              <a:t>steel</a:t>
            </a:r>
            <a:endParaRPr lang="en-US" altLang="en-US" sz="1867" dirty="0">
              <a:latin typeface="Arial" panose="020B0604020202020204" pitchFamily="34" charset="0"/>
            </a:endParaRPr>
          </a:p>
        </p:txBody>
      </p:sp>
      <p:sp>
        <p:nvSpPr>
          <p:cNvPr id="47" name="TextBox 28"/>
          <p:cNvSpPr txBox="1">
            <a:spLocks noChangeArrowheads="1"/>
          </p:cNvSpPr>
          <p:nvPr/>
        </p:nvSpPr>
        <p:spPr bwMode="auto">
          <a:xfrm>
            <a:off x="6243744" y="3718560"/>
            <a:ext cx="1160895" cy="379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de-DE" altLang="en-US" sz="1867" dirty="0">
                <a:solidFill>
                  <a:schemeClr val="tx2">
                    <a:lumMod val="60000"/>
                    <a:lumOff val="40000"/>
                  </a:schemeClr>
                </a:solidFill>
                <a:latin typeface="Arial" panose="020B0604020202020204" pitchFamily="34" charset="0"/>
              </a:rPr>
              <a:t>2.8 </a:t>
            </a:r>
            <a:r>
              <a:rPr lang="de-DE" altLang="en-US" sz="1867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Arial" panose="020B0604020202020204" pitchFamily="34" charset="0"/>
              </a:rPr>
              <a:t>t </a:t>
            </a:r>
            <a:r>
              <a:rPr lang="de-DE" altLang="en-US" sz="1867" dirty="0">
                <a:solidFill>
                  <a:schemeClr val="tx2">
                    <a:lumMod val="60000"/>
                    <a:lumOff val="40000"/>
                  </a:schemeClr>
                </a:solidFill>
                <a:latin typeface="Arial" panose="020B0604020202020204" pitchFamily="34" charset="0"/>
              </a:rPr>
              <a:t>CO</a:t>
            </a:r>
            <a:r>
              <a:rPr lang="de-DE" altLang="en-US" sz="1867" baseline="-25000" dirty="0">
                <a:solidFill>
                  <a:schemeClr val="tx2">
                    <a:lumMod val="60000"/>
                    <a:lumOff val="40000"/>
                  </a:schemeClr>
                </a:solidFill>
                <a:latin typeface="Arial" panose="020B0604020202020204" pitchFamily="34" charset="0"/>
              </a:rPr>
              <a:t>2</a:t>
            </a:r>
            <a:endParaRPr lang="en-US" altLang="en-US" sz="1867" baseline="-25000" dirty="0">
              <a:solidFill>
                <a:schemeClr val="tx2">
                  <a:lumMod val="60000"/>
                  <a:lumOff val="40000"/>
                </a:schemeClr>
              </a:solidFill>
              <a:latin typeface="Arial" panose="020B0604020202020204" pitchFamily="34" charset="0"/>
            </a:endParaRPr>
          </a:p>
        </p:txBody>
      </p:sp>
      <p:sp>
        <p:nvSpPr>
          <p:cNvPr id="49" name="TextBox 29"/>
          <p:cNvSpPr txBox="1">
            <a:spLocks noChangeArrowheads="1"/>
          </p:cNvSpPr>
          <p:nvPr/>
        </p:nvSpPr>
        <p:spPr bwMode="auto">
          <a:xfrm>
            <a:off x="6243745" y="4228677"/>
            <a:ext cx="1407758" cy="379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de-DE" altLang="en-US" sz="1867" dirty="0">
                <a:solidFill>
                  <a:schemeClr val="tx2">
                    <a:lumMod val="60000"/>
                    <a:lumOff val="40000"/>
                  </a:schemeClr>
                </a:solidFill>
                <a:latin typeface="Arial" panose="020B0604020202020204" pitchFamily="34" charset="0"/>
              </a:rPr>
              <a:t>300 kg </a:t>
            </a:r>
            <a:r>
              <a:rPr lang="de-DE" altLang="en-US" sz="1867" dirty="0" err="1" smtClean="0">
                <a:solidFill>
                  <a:schemeClr val="tx2">
                    <a:lumMod val="60000"/>
                    <a:lumOff val="40000"/>
                  </a:schemeClr>
                </a:solidFill>
                <a:latin typeface="Arial" panose="020B0604020202020204" pitchFamily="34" charset="0"/>
              </a:rPr>
              <a:t>slag</a:t>
            </a:r>
            <a:endParaRPr lang="en-US" altLang="en-US" sz="1867" dirty="0">
              <a:solidFill>
                <a:schemeClr val="tx2">
                  <a:lumMod val="60000"/>
                  <a:lumOff val="40000"/>
                </a:schemeClr>
              </a:solidFill>
              <a:latin typeface="Arial" panose="020B0604020202020204" pitchFamily="34" charset="0"/>
            </a:endParaRPr>
          </a:p>
        </p:txBody>
      </p:sp>
      <p:sp>
        <p:nvSpPr>
          <p:cNvPr id="52" name="TextBox 27"/>
          <p:cNvSpPr txBox="1">
            <a:spLocks noChangeArrowheads="1"/>
          </p:cNvSpPr>
          <p:nvPr/>
        </p:nvSpPr>
        <p:spPr bwMode="auto">
          <a:xfrm>
            <a:off x="6029961" y="1927860"/>
            <a:ext cx="1989647" cy="4205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de-DE" altLang="en-US" sz="2133" b="1" dirty="0" smtClean="0">
                <a:latin typeface="Arial" panose="020B0604020202020204" pitchFamily="34" charset="0"/>
              </a:rPr>
              <a:t>Main </a:t>
            </a:r>
            <a:r>
              <a:rPr lang="de-DE" altLang="en-US" sz="2133" b="1" dirty="0" err="1" smtClean="0">
                <a:latin typeface="Arial" panose="020B0604020202020204" pitchFamily="34" charset="0"/>
              </a:rPr>
              <a:t>product</a:t>
            </a:r>
            <a:r>
              <a:rPr lang="de-DE" altLang="en-US" sz="2133" b="1" dirty="0" smtClean="0">
                <a:latin typeface="Arial" panose="020B0604020202020204" pitchFamily="34" charset="0"/>
              </a:rPr>
              <a:t>:</a:t>
            </a:r>
            <a:endParaRPr lang="en-US" altLang="en-US" sz="2133" b="1" dirty="0">
              <a:latin typeface="Arial" panose="020B0604020202020204" pitchFamily="34" charset="0"/>
            </a:endParaRPr>
          </a:p>
        </p:txBody>
      </p:sp>
      <p:sp>
        <p:nvSpPr>
          <p:cNvPr id="55" name="TextBox 37"/>
          <p:cNvSpPr txBox="1">
            <a:spLocks noChangeArrowheads="1"/>
          </p:cNvSpPr>
          <p:nvPr/>
        </p:nvSpPr>
        <p:spPr bwMode="auto">
          <a:xfrm>
            <a:off x="6059594" y="2914228"/>
            <a:ext cx="1627369" cy="7487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de-DE" altLang="en-US" sz="2133" b="1" dirty="0" err="1" smtClean="0">
                <a:solidFill>
                  <a:schemeClr val="tx2">
                    <a:lumMod val="60000"/>
                    <a:lumOff val="40000"/>
                  </a:schemeClr>
                </a:solidFill>
                <a:latin typeface="Arial" panose="020B0604020202020204" pitchFamily="34" charset="0"/>
              </a:rPr>
              <a:t>Emissions</a:t>
            </a:r>
            <a:r>
              <a:rPr lang="en-US" altLang="en-US" sz="2133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Arial" panose="020B0604020202020204" pitchFamily="34" charset="0"/>
              </a:rPr>
              <a:t>/</a:t>
            </a:r>
            <a:endParaRPr lang="en-US" altLang="en-US" sz="2133" b="1" dirty="0">
              <a:solidFill>
                <a:schemeClr val="tx2">
                  <a:lumMod val="60000"/>
                  <a:lumOff val="40000"/>
                </a:schemeClr>
              </a:solidFill>
              <a:latin typeface="Arial" panose="020B0604020202020204" pitchFamily="34" charset="0"/>
            </a:endParaRP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de-DE" altLang="en-US" sz="2133" b="1" dirty="0" err="1" smtClean="0">
                <a:solidFill>
                  <a:schemeClr val="tx2">
                    <a:lumMod val="60000"/>
                    <a:lumOff val="40000"/>
                  </a:schemeClr>
                </a:solidFill>
                <a:latin typeface="Arial" panose="020B0604020202020204" pitchFamily="34" charset="0"/>
              </a:rPr>
              <a:t>Waste</a:t>
            </a:r>
            <a:r>
              <a:rPr lang="de-DE" altLang="en-US" sz="2133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Arial" panose="020B0604020202020204" pitchFamily="34" charset="0"/>
              </a:rPr>
              <a:t>:</a:t>
            </a:r>
            <a:endParaRPr lang="de-DE" altLang="en-US" sz="2133" b="1" dirty="0">
              <a:solidFill>
                <a:schemeClr val="tx2">
                  <a:lumMod val="60000"/>
                  <a:lumOff val="40000"/>
                </a:schemeClr>
              </a:solidFill>
              <a:latin typeface="Arial" panose="020B0604020202020204" pitchFamily="34" charset="0"/>
            </a:endParaRPr>
          </a:p>
        </p:txBody>
      </p:sp>
      <p:cxnSp>
        <p:nvCxnSpPr>
          <p:cNvPr id="56" name="Straight Arrow Connector 45"/>
          <p:cNvCxnSpPr/>
          <p:nvPr/>
        </p:nvCxnSpPr>
        <p:spPr>
          <a:xfrm>
            <a:off x="3631778" y="3892127"/>
            <a:ext cx="575733" cy="0"/>
          </a:xfrm>
          <a:prstGeom prst="straightConnector1">
            <a:avLst/>
          </a:prstGeom>
          <a:ln>
            <a:solidFill>
              <a:srgbClr val="B6793C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Straight Arrow Connector 46"/>
          <p:cNvCxnSpPr/>
          <p:nvPr/>
        </p:nvCxnSpPr>
        <p:spPr>
          <a:xfrm>
            <a:off x="3631778" y="4465744"/>
            <a:ext cx="575733" cy="0"/>
          </a:xfrm>
          <a:prstGeom prst="straightConnector1">
            <a:avLst/>
          </a:prstGeom>
          <a:ln>
            <a:solidFill>
              <a:srgbClr val="B6793C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Straight Arrow Connector 48"/>
          <p:cNvCxnSpPr/>
          <p:nvPr/>
        </p:nvCxnSpPr>
        <p:spPr>
          <a:xfrm>
            <a:off x="3631778" y="2323677"/>
            <a:ext cx="575733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9" name="Left Brace 40"/>
          <p:cNvSpPr/>
          <p:nvPr/>
        </p:nvSpPr>
        <p:spPr>
          <a:xfrm>
            <a:off x="1673861" y="2139527"/>
            <a:ext cx="385233" cy="692151"/>
          </a:xfrm>
          <a:prstGeom prst="leftBrac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sz="2400"/>
          </a:p>
        </p:txBody>
      </p:sp>
      <p:sp>
        <p:nvSpPr>
          <p:cNvPr id="60" name="Left Brace 51"/>
          <p:cNvSpPr/>
          <p:nvPr/>
        </p:nvSpPr>
        <p:spPr>
          <a:xfrm>
            <a:off x="1675977" y="3324860"/>
            <a:ext cx="378883" cy="1238251"/>
          </a:xfrm>
          <a:prstGeom prst="leftBrace">
            <a:avLst>
              <a:gd name="adj1" fmla="val 0"/>
              <a:gd name="adj2" fmla="val 50000"/>
            </a:avLst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sz="2400"/>
          </a:p>
        </p:txBody>
      </p:sp>
      <p:sp>
        <p:nvSpPr>
          <p:cNvPr id="61" name="TextBox 52"/>
          <p:cNvSpPr txBox="1">
            <a:spLocks noChangeArrowheads="1"/>
          </p:cNvSpPr>
          <p:nvPr/>
        </p:nvSpPr>
        <p:spPr bwMode="auto">
          <a:xfrm>
            <a:off x="115993" y="2116244"/>
            <a:ext cx="1475084" cy="7487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de-DE" altLang="en-US" sz="2133" b="1" dirty="0" err="1" smtClean="0">
                <a:latin typeface="Arial" panose="020B0604020202020204" pitchFamily="34" charset="0"/>
              </a:rPr>
              <a:t>Precursor</a:t>
            </a:r>
            <a:endParaRPr lang="de-DE" altLang="en-US" sz="2133" b="1" dirty="0" smtClean="0">
              <a:latin typeface="Arial" panose="020B0604020202020204" pitchFamily="34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2133" b="1" dirty="0" smtClean="0">
                <a:latin typeface="Arial" panose="020B0604020202020204" pitchFamily="34" charset="0"/>
              </a:rPr>
              <a:t>products</a:t>
            </a:r>
            <a:endParaRPr lang="en-US" altLang="en-US" sz="2133" b="1" dirty="0">
              <a:latin typeface="Arial" panose="020B0604020202020204" pitchFamily="34" charset="0"/>
            </a:endParaRPr>
          </a:p>
        </p:txBody>
      </p:sp>
      <p:sp>
        <p:nvSpPr>
          <p:cNvPr id="62" name="TextBox 53"/>
          <p:cNvSpPr txBox="1">
            <a:spLocks noChangeArrowheads="1"/>
          </p:cNvSpPr>
          <p:nvPr/>
        </p:nvSpPr>
        <p:spPr bwMode="auto">
          <a:xfrm>
            <a:off x="164678" y="3502661"/>
            <a:ext cx="1491114" cy="7487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de-DE" altLang="en-US" sz="2133" b="1" dirty="0" smtClean="0">
                <a:solidFill>
                  <a:srgbClr val="B6793C"/>
                </a:solidFill>
                <a:latin typeface="Arial" panose="020B0604020202020204" pitchFamily="34" charset="0"/>
              </a:rPr>
              <a:t>Natural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de-DE" altLang="en-US" sz="2133" b="1" dirty="0" err="1" smtClean="0">
                <a:solidFill>
                  <a:srgbClr val="B6793C"/>
                </a:solidFill>
                <a:latin typeface="Arial" panose="020B0604020202020204" pitchFamily="34" charset="0"/>
              </a:rPr>
              <a:t>resources</a:t>
            </a:r>
            <a:endParaRPr lang="en-US" altLang="en-US" sz="2133" b="1" dirty="0">
              <a:solidFill>
                <a:srgbClr val="B6793C"/>
              </a:solidFill>
              <a:latin typeface="Arial" panose="020B0604020202020204" pitchFamily="34" charset="0"/>
            </a:endParaRPr>
          </a:p>
        </p:txBody>
      </p:sp>
      <p:sp>
        <p:nvSpPr>
          <p:cNvPr id="64" name="TextBox 54"/>
          <p:cNvSpPr txBox="1">
            <a:spLocks noChangeArrowheads="1"/>
          </p:cNvSpPr>
          <p:nvPr/>
        </p:nvSpPr>
        <p:spPr bwMode="auto">
          <a:xfrm>
            <a:off x="2145877" y="4254077"/>
            <a:ext cx="1242648" cy="379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de-DE" altLang="en-US" sz="1867">
                <a:solidFill>
                  <a:srgbClr val="B6793C"/>
                </a:solidFill>
                <a:latin typeface="Arial" panose="020B0604020202020204" pitchFamily="34" charset="0"/>
              </a:rPr>
              <a:t>260 kg O</a:t>
            </a:r>
            <a:r>
              <a:rPr lang="de-DE" altLang="en-US" sz="1867" baseline="-25000">
                <a:solidFill>
                  <a:srgbClr val="B6793C"/>
                </a:solidFill>
                <a:latin typeface="Arial" panose="020B0604020202020204" pitchFamily="34" charset="0"/>
              </a:rPr>
              <a:t>2</a:t>
            </a:r>
            <a:endParaRPr lang="en-US" altLang="en-US" sz="1867" baseline="-25000">
              <a:solidFill>
                <a:srgbClr val="B6793C"/>
              </a:solidFill>
              <a:latin typeface="Arial" panose="020B0604020202020204" pitchFamily="34" charset="0"/>
            </a:endParaRPr>
          </a:p>
        </p:txBody>
      </p:sp>
      <p:sp>
        <p:nvSpPr>
          <p:cNvPr id="66" name="TextBox 55"/>
          <p:cNvSpPr txBox="1">
            <a:spLocks noChangeArrowheads="1"/>
          </p:cNvSpPr>
          <p:nvPr/>
        </p:nvSpPr>
        <p:spPr bwMode="auto">
          <a:xfrm>
            <a:off x="2145878" y="3595794"/>
            <a:ext cx="1178528" cy="6669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de-DE" altLang="en-US" sz="1867" dirty="0">
                <a:solidFill>
                  <a:srgbClr val="B6793C"/>
                </a:solidFill>
                <a:latin typeface="Arial" panose="020B0604020202020204" pitchFamily="34" charset="0"/>
              </a:rPr>
              <a:t>1.5 </a:t>
            </a:r>
            <a:r>
              <a:rPr lang="de-DE" altLang="en-US" sz="1867" dirty="0" smtClean="0">
                <a:solidFill>
                  <a:srgbClr val="B6793C"/>
                </a:solidFill>
                <a:latin typeface="Arial" panose="020B0604020202020204" pitchFamily="34" charset="0"/>
              </a:rPr>
              <a:t>t </a:t>
            </a:r>
            <a:r>
              <a:rPr lang="de-DE" altLang="en-US" sz="1867" dirty="0" err="1" smtClean="0">
                <a:solidFill>
                  <a:srgbClr val="B6793C"/>
                </a:solidFill>
                <a:latin typeface="Arial" panose="020B0604020202020204" pitchFamily="34" charset="0"/>
              </a:rPr>
              <a:t>iron</a:t>
            </a:r>
            <a:r>
              <a:rPr lang="de-DE" altLang="en-US" sz="1867" dirty="0" smtClean="0">
                <a:solidFill>
                  <a:srgbClr val="B6793C"/>
                </a:solidFill>
                <a:latin typeface="Arial" panose="020B0604020202020204" pitchFamily="34" charset="0"/>
              </a:rPr>
              <a:t> </a:t>
            </a:r>
            <a:endParaRPr lang="de-DE" altLang="en-US" sz="1867" dirty="0">
              <a:solidFill>
                <a:srgbClr val="B6793C"/>
              </a:solidFill>
              <a:latin typeface="Arial" panose="020B0604020202020204" pitchFamily="34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867" dirty="0" smtClean="0">
                <a:solidFill>
                  <a:srgbClr val="B6793C"/>
                </a:solidFill>
                <a:latin typeface="Arial" panose="020B0604020202020204" pitchFamily="34" charset="0"/>
              </a:rPr>
              <a:t>ore</a:t>
            </a:r>
            <a:endParaRPr lang="en-US" altLang="en-US" sz="1867" dirty="0">
              <a:solidFill>
                <a:srgbClr val="B6793C"/>
              </a:solidFill>
              <a:latin typeface="Arial" panose="020B0604020202020204" pitchFamily="34" charset="0"/>
            </a:endParaRPr>
          </a:p>
        </p:txBody>
      </p:sp>
      <p:sp>
        <p:nvSpPr>
          <p:cNvPr id="67" name="TextBox 56"/>
          <p:cNvSpPr txBox="1">
            <a:spLocks noChangeArrowheads="1"/>
          </p:cNvSpPr>
          <p:nvPr/>
        </p:nvSpPr>
        <p:spPr bwMode="auto">
          <a:xfrm>
            <a:off x="1959611" y="2114127"/>
            <a:ext cx="1527982" cy="379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de-DE" altLang="en-US" sz="1867" dirty="0">
                <a:latin typeface="Arial" panose="020B0604020202020204" pitchFamily="34" charset="0"/>
              </a:rPr>
              <a:t>945 kg </a:t>
            </a:r>
            <a:r>
              <a:rPr lang="de-DE" altLang="en-US" sz="1867" dirty="0" smtClean="0">
                <a:latin typeface="Arial" panose="020B0604020202020204" pitchFamily="34" charset="0"/>
              </a:rPr>
              <a:t>Coke</a:t>
            </a:r>
            <a:endParaRPr lang="en-US" altLang="en-US" sz="1867" dirty="0">
              <a:latin typeface="Arial" panose="020B0604020202020204" pitchFamily="34" charset="0"/>
            </a:endParaRPr>
          </a:p>
        </p:txBody>
      </p:sp>
      <p:sp>
        <p:nvSpPr>
          <p:cNvPr id="68" name="TextBox 57"/>
          <p:cNvSpPr txBox="1">
            <a:spLocks noChangeArrowheads="1"/>
          </p:cNvSpPr>
          <p:nvPr/>
        </p:nvSpPr>
        <p:spPr bwMode="auto">
          <a:xfrm>
            <a:off x="1959611" y="2514177"/>
            <a:ext cx="1992469" cy="379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de-DE" altLang="en-US" sz="1867" dirty="0">
                <a:latin typeface="Arial" panose="020B0604020202020204" pitchFamily="34" charset="0"/>
              </a:rPr>
              <a:t>1800 kWh </a:t>
            </a:r>
            <a:r>
              <a:rPr lang="de-DE" altLang="en-US" sz="1867" dirty="0" err="1" smtClean="0">
                <a:latin typeface="Arial" panose="020B0604020202020204" pitchFamily="34" charset="0"/>
              </a:rPr>
              <a:t>Electr</a:t>
            </a:r>
            <a:r>
              <a:rPr lang="de-DE" altLang="en-US" sz="1867" dirty="0" smtClean="0">
                <a:latin typeface="Arial" panose="020B0604020202020204" pitchFamily="34" charset="0"/>
              </a:rPr>
              <a:t>.</a:t>
            </a:r>
            <a:endParaRPr lang="en-US" altLang="en-US" sz="1867" dirty="0">
              <a:latin typeface="Arial" panose="020B0604020202020204" pitchFamily="34" charset="0"/>
            </a:endParaRPr>
          </a:p>
        </p:txBody>
      </p:sp>
      <p:sp>
        <p:nvSpPr>
          <p:cNvPr id="69" name="TextBox 58"/>
          <p:cNvSpPr txBox="1">
            <a:spLocks noChangeArrowheads="1"/>
          </p:cNvSpPr>
          <p:nvPr/>
        </p:nvSpPr>
        <p:spPr bwMode="auto">
          <a:xfrm>
            <a:off x="1959611" y="3231727"/>
            <a:ext cx="2071401" cy="379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de-DE" altLang="en-US" sz="1867" dirty="0">
                <a:solidFill>
                  <a:srgbClr val="B6793C"/>
                </a:solidFill>
                <a:latin typeface="Arial" panose="020B0604020202020204" pitchFamily="34" charset="0"/>
              </a:rPr>
              <a:t>400 kg </a:t>
            </a:r>
            <a:r>
              <a:rPr lang="de-DE" altLang="en-US" sz="1867" dirty="0" smtClean="0">
                <a:solidFill>
                  <a:srgbClr val="B6793C"/>
                </a:solidFill>
                <a:latin typeface="Arial" panose="020B0604020202020204" pitchFamily="34" charset="0"/>
              </a:rPr>
              <a:t>Limestone</a:t>
            </a:r>
            <a:endParaRPr lang="en-US" altLang="en-US" sz="1867" dirty="0">
              <a:solidFill>
                <a:srgbClr val="B6793C"/>
              </a:solidFill>
              <a:latin typeface="Arial" panose="020B0604020202020204" pitchFamily="34" charset="0"/>
            </a:endParaRPr>
          </a:p>
        </p:txBody>
      </p:sp>
      <p:cxnSp>
        <p:nvCxnSpPr>
          <p:cNvPr id="70" name="Straight Arrow Connector 61"/>
          <p:cNvCxnSpPr/>
          <p:nvPr/>
        </p:nvCxnSpPr>
        <p:spPr>
          <a:xfrm>
            <a:off x="4029711" y="2734311"/>
            <a:ext cx="190500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1" name="Straight Arrow Connector 63"/>
          <p:cNvCxnSpPr/>
          <p:nvPr/>
        </p:nvCxnSpPr>
        <p:spPr>
          <a:xfrm>
            <a:off x="4029711" y="3428577"/>
            <a:ext cx="190500" cy="0"/>
          </a:xfrm>
          <a:prstGeom prst="straightConnector1">
            <a:avLst/>
          </a:prstGeom>
          <a:ln>
            <a:solidFill>
              <a:srgbClr val="B6793C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" name="Textfeld 71"/>
          <p:cNvSpPr txBox="1">
            <a:spLocks noChangeArrowheads="1"/>
          </p:cNvSpPr>
          <p:nvPr/>
        </p:nvSpPr>
        <p:spPr bwMode="auto">
          <a:xfrm>
            <a:off x="115993" y="5744514"/>
            <a:ext cx="12039963" cy="8002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342900" indent="-342900">
              <a:spcBef>
                <a:spcPct val="0"/>
              </a:spcBef>
            </a:pPr>
            <a:r>
              <a:rPr lang="en-GB" altLang="de-DE" sz="2300" dirty="0" smtClean="0">
                <a:latin typeface="Arial" panose="020B0604020202020204" pitchFamily="34" charset="0"/>
              </a:rPr>
              <a:t>All flows recorded in one column, except for main product</a:t>
            </a:r>
          </a:p>
          <a:p>
            <a:pPr marL="342900" indent="-342900">
              <a:spcBef>
                <a:spcPct val="0"/>
              </a:spcBef>
            </a:pPr>
            <a:r>
              <a:rPr lang="en-GB" altLang="de-DE" sz="2300" dirty="0" smtClean="0">
                <a:latin typeface="Arial" panose="020B0604020202020204" pitchFamily="34" charset="0"/>
              </a:rPr>
              <a:t>Different flow groups (pre-products, resources, and emissions) are grouped into sections</a:t>
            </a:r>
            <a:endParaRPr lang="de-DE" altLang="de-DE" sz="2300" dirty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01639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9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6278" y="5422278"/>
            <a:ext cx="1435722" cy="14357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237415" y="169896"/>
            <a:ext cx="763818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200" b="1" dirty="0" smtClean="0"/>
              <a:t>Modelling the global socioecological system</a:t>
            </a:r>
            <a:endParaRPr lang="en-US" sz="3200" b="1" dirty="0"/>
          </a:p>
        </p:txBody>
      </p:sp>
      <p:sp>
        <p:nvSpPr>
          <p:cNvPr id="9" name="Rectangle 8"/>
          <p:cNvSpPr/>
          <p:nvPr/>
        </p:nvSpPr>
        <p:spPr>
          <a:xfrm>
            <a:off x="0" y="6488668"/>
            <a:ext cx="4548809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dirty="0">
                <a:hlinkClick r:id="rId3"/>
              </a:rPr>
              <a:t>http://</a:t>
            </a:r>
            <a:r>
              <a:rPr lang="en-US" sz="1600" dirty="0" smtClean="0">
                <a:hlinkClick r:id="rId3"/>
              </a:rPr>
              <a:t>dx.doi.org/10.1016/j.gloenvcha.2013.11.006</a:t>
            </a:r>
            <a:r>
              <a:rPr lang="en-US" sz="1600" dirty="0" smtClean="0"/>
              <a:t> </a:t>
            </a:r>
            <a:endParaRPr lang="en-US" sz="4400" dirty="0"/>
          </a:p>
        </p:txBody>
      </p:sp>
      <p:sp>
        <p:nvSpPr>
          <p:cNvPr id="5" name="Rechteck 4"/>
          <p:cNvSpPr/>
          <p:nvPr/>
        </p:nvSpPr>
        <p:spPr>
          <a:xfrm>
            <a:off x="0" y="1045155"/>
            <a:ext cx="961053" cy="10077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4" name="Grafik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9266" y="953491"/>
            <a:ext cx="9830852" cy="49998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41013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7"/>
          <p:cNvSpPr/>
          <p:nvPr/>
        </p:nvSpPr>
        <p:spPr>
          <a:xfrm>
            <a:off x="200787" y="3387707"/>
            <a:ext cx="11836538" cy="2820788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1"/>
          <p:cNvSpPr/>
          <p:nvPr/>
        </p:nvSpPr>
        <p:spPr>
          <a:xfrm>
            <a:off x="200787" y="684354"/>
            <a:ext cx="11836538" cy="259517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484" name="Title 1"/>
          <p:cNvSpPr>
            <a:spLocks noGrp="1"/>
          </p:cNvSpPr>
          <p:nvPr>
            <p:ph type="ctrTitle"/>
          </p:nvPr>
        </p:nvSpPr>
        <p:spPr>
          <a:xfrm>
            <a:off x="421217" y="230717"/>
            <a:ext cx="10363200" cy="381000"/>
          </a:xfrm>
        </p:spPr>
        <p:txBody>
          <a:bodyPr>
            <a:normAutofit fontScale="90000"/>
          </a:bodyPr>
          <a:lstStyle/>
          <a:p>
            <a:pPr algn="l" eaLnBrk="1" hangingPunct="1"/>
            <a:r>
              <a:rPr lang="en-GB" altLang="nb-NO" sz="2667" b="1" dirty="0" smtClean="0"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Recap: LCA concepts and definitions refresh</a:t>
            </a:r>
            <a:endParaRPr lang="en-GB" altLang="nb-NO" sz="2667" b="1" dirty="0">
              <a:latin typeface="Arial" panose="020B060402020202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20488" name="TextBox 1"/>
          <p:cNvSpPr txBox="1">
            <a:spLocks noChangeArrowheads="1"/>
          </p:cNvSpPr>
          <p:nvPr/>
        </p:nvSpPr>
        <p:spPr bwMode="auto">
          <a:xfrm>
            <a:off x="200787" y="694421"/>
            <a:ext cx="11955517" cy="55140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de-DE" altLang="en-US" sz="2400" b="1" dirty="0" err="1" smtClean="0">
                <a:latin typeface="Arial" panose="020B0604020202020204" pitchFamily="34" charset="0"/>
              </a:rPr>
              <a:t>Functional</a:t>
            </a:r>
            <a:r>
              <a:rPr lang="de-DE" altLang="en-US" sz="2400" b="1" dirty="0" smtClean="0">
                <a:latin typeface="Arial" panose="020B0604020202020204" pitchFamily="34" charset="0"/>
              </a:rPr>
              <a:t> </a:t>
            </a:r>
            <a:r>
              <a:rPr lang="de-DE" altLang="en-US" sz="2400" b="1" dirty="0" err="1" smtClean="0">
                <a:latin typeface="Arial" panose="020B0604020202020204" pitchFamily="34" charset="0"/>
              </a:rPr>
              <a:t>unit</a:t>
            </a:r>
            <a:r>
              <a:rPr lang="de-DE" altLang="en-US" sz="2400" b="1" dirty="0" smtClean="0">
                <a:latin typeface="Arial" panose="020B0604020202020204" pitchFamily="34" charset="0"/>
              </a:rPr>
              <a:t>: </a:t>
            </a:r>
            <a:r>
              <a:rPr lang="de-DE" altLang="en-US" sz="2400" dirty="0">
                <a:latin typeface="Arial" panose="020B0604020202020204" pitchFamily="34" charset="0"/>
              </a:rPr>
              <a:t>quantitative </a:t>
            </a:r>
            <a:r>
              <a:rPr lang="de-DE" altLang="en-US" sz="2400" dirty="0" err="1" smtClean="0">
                <a:latin typeface="Arial" panose="020B0604020202020204" pitchFamily="34" charset="0"/>
              </a:rPr>
              <a:t>description</a:t>
            </a:r>
            <a:r>
              <a:rPr lang="de-DE" altLang="en-US" sz="2400" dirty="0" smtClean="0">
                <a:latin typeface="Arial" panose="020B0604020202020204" pitchFamily="34" charset="0"/>
              </a:rPr>
              <a:t> of </a:t>
            </a:r>
            <a:r>
              <a:rPr lang="de-DE" altLang="en-US" sz="2400" dirty="0" err="1" smtClean="0">
                <a:latin typeface="Arial" panose="020B0604020202020204" pitchFamily="34" charset="0"/>
              </a:rPr>
              <a:t>the</a:t>
            </a:r>
            <a:r>
              <a:rPr lang="de-DE" altLang="en-US" sz="2400" dirty="0" smtClean="0">
                <a:latin typeface="Arial" panose="020B0604020202020204" pitchFamily="34" charset="0"/>
              </a:rPr>
              <a:t> </a:t>
            </a:r>
            <a:r>
              <a:rPr lang="de-DE" altLang="en-US" sz="2400" dirty="0" err="1" smtClean="0">
                <a:latin typeface="Arial" panose="020B0604020202020204" pitchFamily="34" charset="0"/>
              </a:rPr>
              <a:t>service</a:t>
            </a:r>
            <a:r>
              <a:rPr lang="de-DE" altLang="en-US" sz="2400" dirty="0" smtClean="0">
                <a:latin typeface="Arial" panose="020B0604020202020204" pitchFamily="34" charset="0"/>
              </a:rPr>
              <a:t> </a:t>
            </a:r>
            <a:r>
              <a:rPr lang="de-DE" altLang="en-US" sz="2400" dirty="0" err="1" smtClean="0">
                <a:latin typeface="Arial" panose="020B0604020202020204" pitchFamily="34" charset="0"/>
              </a:rPr>
              <a:t>provided</a:t>
            </a:r>
            <a:r>
              <a:rPr lang="de-DE" altLang="en-US" sz="2400" dirty="0" smtClean="0">
                <a:latin typeface="Arial" panose="020B0604020202020204" pitchFamily="34" charset="0"/>
              </a:rPr>
              <a:t> </a:t>
            </a:r>
            <a:r>
              <a:rPr lang="de-DE" altLang="en-US" sz="2400" dirty="0" err="1" smtClean="0">
                <a:latin typeface="Arial" panose="020B0604020202020204" pitchFamily="34" charset="0"/>
              </a:rPr>
              <a:t>by</a:t>
            </a:r>
            <a:r>
              <a:rPr lang="de-DE" altLang="en-US" sz="2400" dirty="0" smtClean="0">
                <a:latin typeface="Arial" panose="020B0604020202020204" pitchFamily="34" charset="0"/>
              </a:rPr>
              <a:t> </a:t>
            </a:r>
            <a:r>
              <a:rPr lang="de-DE" altLang="en-US" sz="2400" dirty="0" err="1" smtClean="0">
                <a:latin typeface="Arial" panose="020B0604020202020204" pitchFamily="34" charset="0"/>
              </a:rPr>
              <a:t>industrial</a:t>
            </a:r>
            <a:endParaRPr lang="de-DE" altLang="en-US" sz="2400" dirty="0">
              <a:latin typeface="Arial" panose="020B0604020202020204" pitchFamily="34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de-DE" altLang="en-US" sz="2400" dirty="0" err="1" smtClean="0">
                <a:latin typeface="Arial" panose="020B0604020202020204" pitchFamily="34" charset="0"/>
              </a:rPr>
              <a:t>output</a:t>
            </a:r>
            <a:r>
              <a:rPr lang="de-DE" altLang="en-US" sz="2400" dirty="0" smtClean="0">
                <a:latin typeface="Arial" panose="020B0604020202020204" pitchFamily="34" charset="0"/>
              </a:rPr>
              <a:t> </a:t>
            </a:r>
            <a:r>
              <a:rPr lang="de-DE" altLang="en-US" sz="2400" dirty="0" err="1" smtClean="0">
                <a:latin typeface="Arial" panose="020B0604020202020204" pitchFamily="34" charset="0"/>
              </a:rPr>
              <a:t>to</a:t>
            </a:r>
            <a:r>
              <a:rPr lang="de-DE" altLang="en-US" sz="2400" dirty="0" smtClean="0">
                <a:latin typeface="Arial" panose="020B0604020202020204" pitchFamily="34" charset="0"/>
              </a:rPr>
              <a:t> </a:t>
            </a:r>
            <a:r>
              <a:rPr lang="de-DE" altLang="en-US" sz="2400" dirty="0" err="1" smtClean="0">
                <a:latin typeface="Arial" panose="020B0604020202020204" pitchFamily="34" charset="0"/>
              </a:rPr>
              <a:t>the</a:t>
            </a:r>
            <a:r>
              <a:rPr lang="de-DE" altLang="en-US" sz="2400" dirty="0" smtClean="0">
                <a:latin typeface="Arial" panose="020B0604020202020204" pitchFamily="34" charset="0"/>
              </a:rPr>
              <a:t> end </a:t>
            </a:r>
            <a:r>
              <a:rPr lang="de-DE" altLang="en-US" sz="2400" dirty="0" err="1" smtClean="0">
                <a:latin typeface="Arial" panose="020B0604020202020204" pitchFamily="34" charset="0"/>
              </a:rPr>
              <a:t>user</a:t>
            </a:r>
            <a:r>
              <a:rPr lang="de-DE" altLang="en-US" sz="2400" dirty="0" smtClean="0">
                <a:latin typeface="Arial" panose="020B0604020202020204" pitchFamily="34" charset="0"/>
              </a:rPr>
              <a:t>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133" dirty="0" smtClean="0">
                <a:latin typeface="Arial" panose="020B0604020202020204" pitchFamily="34" charset="0"/>
                <a:sym typeface="Wingdings" panose="05000000000000000000" pitchFamily="2" charset="2"/>
              </a:rPr>
              <a:t> Example: </a:t>
            </a:r>
            <a:r>
              <a:rPr lang="de-DE" altLang="en-US" sz="2133" dirty="0">
                <a:latin typeface="Arial" panose="020B0604020202020204" pitchFamily="34" charset="0"/>
                <a:sym typeface="Wingdings" panose="05000000000000000000" pitchFamily="2" charset="2"/>
              </a:rPr>
              <a:t>1000 km </a:t>
            </a:r>
            <a:r>
              <a:rPr lang="de-DE" altLang="en-US" sz="2133" dirty="0" err="1" smtClean="0">
                <a:latin typeface="Arial" panose="020B0604020202020204" pitchFamily="34" charset="0"/>
                <a:sym typeface="Wingdings" panose="05000000000000000000" pitchFamily="2" charset="2"/>
              </a:rPr>
              <a:t>drive</a:t>
            </a:r>
            <a:r>
              <a:rPr lang="de-DE" altLang="en-US" sz="2133" dirty="0" smtClean="0">
                <a:latin typeface="Arial" panose="020B0604020202020204" pitchFamily="34" charset="0"/>
                <a:sym typeface="Wingdings" panose="05000000000000000000" pitchFamily="2" charset="2"/>
              </a:rPr>
              <a:t> </a:t>
            </a:r>
            <a:r>
              <a:rPr lang="de-DE" altLang="en-US" sz="2133" dirty="0" err="1" smtClean="0">
                <a:latin typeface="Arial" panose="020B0604020202020204" pitchFamily="34" charset="0"/>
                <a:sym typeface="Wingdings" panose="05000000000000000000" pitchFamily="2" charset="2"/>
              </a:rPr>
              <a:t>with</a:t>
            </a:r>
            <a:r>
              <a:rPr lang="de-DE" altLang="en-US" sz="2133" dirty="0" smtClean="0">
                <a:latin typeface="Arial" panose="020B0604020202020204" pitchFamily="34" charset="0"/>
                <a:sym typeface="Wingdings" panose="05000000000000000000" pitchFamily="2" charset="2"/>
              </a:rPr>
              <a:t> </a:t>
            </a:r>
            <a:r>
              <a:rPr lang="de-DE" altLang="en-US" sz="2133" dirty="0" err="1" smtClean="0">
                <a:latin typeface="Arial" panose="020B0604020202020204" pitchFamily="34" charset="0"/>
                <a:sym typeface="Wingdings" panose="05000000000000000000" pitchFamily="2" charset="2"/>
              </a:rPr>
              <a:t>electric</a:t>
            </a:r>
            <a:r>
              <a:rPr lang="de-DE" altLang="en-US" sz="2133" dirty="0" smtClean="0">
                <a:latin typeface="Arial" panose="020B0604020202020204" pitchFamily="34" charset="0"/>
                <a:sym typeface="Wingdings" panose="05000000000000000000" pitchFamily="2" charset="2"/>
              </a:rPr>
              <a:t> passenger </a:t>
            </a:r>
            <a:r>
              <a:rPr lang="de-DE" altLang="en-US" sz="2133" dirty="0" err="1" smtClean="0">
                <a:latin typeface="Arial" panose="020B0604020202020204" pitchFamily="34" charset="0"/>
                <a:sym typeface="Wingdings" panose="05000000000000000000" pitchFamily="2" charset="2"/>
              </a:rPr>
              <a:t>vehicle</a:t>
            </a:r>
            <a:r>
              <a:rPr lang="de-DE" altLang="en-US" sz="2133" dirty="0" smtClean="0">
                <a:latin typeface="Arial" panose="020B0604020202020204" pitchFamily="34" charset="0"/>
                <a:sym typeface="Wingdings" panose="05000000000000000000" pitchFamily="2" charset="2"/>
              </a:rPr>
              <a:t>, </a:t>
            </a:r>
            <a:r>
              <a:rPr lang="de-DE" altLang="en-US" sz="2133" dirty="0" err="1" smtClean="0">
                <a:latin typeface="Arial" panose="020B0604020202020204" pitchFamily="34" charset="0"/>
                <a:sym typeface="Wingdings" panose="05000000000000000000" pitchFamily="2" charset="2"/>
              </a:rPr>
              <a:t>standard</a:t>
            </a:r>
            <a:r>
              <a:rPr lang="de-DE" altLang="en-US" sz="2133" dirty="0" smtClean="0">
                <a:latin typeface="Arial" panose="020B0604020202020204" pitchFamily="34" charset="0"/>
                <a:sym typeface="Wingdings" panose="05000000000000000000" pitchFamily="2" charset="2"/>
              </a:rPr>
              <a:t> </a:t>
            </a:r>
            <a:r>
              <a:rPr lang="de-DE" altLang="en-US" sz="2133" dirty="0" err="1" smtClean="0">
                <a:latin typeface="Arial" panose="020B0604020202020204" pitchFamily="34" charset="0"/>
                <a:sym typeface="Wingdings" panose="05000000000000000000" pitchFamily="2" charset="2"/>
              </a:rPr>
              <a:t>driving</a:t>
            </a:r>
            <a:r>
              <a:rPr lang="de-DE" altLang="en-US" sz="2133" dirty="0" smtClean="0">
                <a:latin typeface="Arial" panose="020B0604020202020204" pitchFamily="34" charset="0"/>
                <a:sym typeface="Wingdings" panose="05000000000000000000" pitchFamily="2" charset="2"/>
              </a:rPr>
              <a:t> </a:t>
            </a:r>
            <a:r>
              <a:rPr lang="de-DE" altLang="en-US" sz="2133" dirty="0" err="1" smtClean="0">
                <a:latin typeface="Arial" panose="020B0604020202020204" pitchFamily="34" charset="0"/>
                <a:sym typeface="Wingdings" panose="05000000000000000000" pitchFamily="2" charset="2"/>
              </a:rPr>
              <a:t>cycle</a:t>
            </a:r>
            <a:endParaRPr lang="de-DE" altLang="en-US" sz="2133" dirty="0">
              <a:latin typeface="Arial" panose="020B0604020202020204" pitchFamily="34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de-DE" altLang="en-US" sz="2400" dirty="0">
              <a:latin typeface="Arial" panose="020B0604020202020204" pitchFamily="34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de-DE" altLang="en-US" sz="2400" b="1" dirty="0" smtClean="0">
                <a:latin typeface="Arial" panose="020B0604020202020204" pitchFamily="34" charset="0"/>
              </a:rPr>
              <a:t>Reference </a:t>
            </a:r>
            <a:r>
              <a:rPr lang="de-DE" altLang="en-US" sz="2400" b="1" dirty="0" err="1" smtClean="0">
                <a:latin typeface="Arial" panose="020B0604020202020204" pitchFamily="34" charset="0"/>
              </a:rPr>
              <a:t>flow</a:t>
            </a:r>
            <a:r>
              <a:rPr lang="de-DE" altLang="en-US" sz="2400" b="1" dirty="0" smtClean="0">
                <a:latin typeface="Arial" panose="020B0604020202020204" pitchFamily="34" charset="0"/>
              </a:rPr>
              <a:t>: </a:t>
            </a:r>
            <a:r>
              <a:rPr lang="de-DE" altLang="en-US" sz="2400" dirty="0" err="1" smtClean="0">
                <a:latin typeface="Arial" panose="020B0604020202020204" pitchFamily="34" charset="0"/>
              </a:rPr>
              <a:t>Amount</a:t>
            </a:r>
            <a:r>
              <a:rPr lang="de-DE" altLang="en-US" sz="2400" dirty="0" smtClean="0">
                <a:latin typeface="Arial" panose="020B0604020202020204" pitchFamily="34" charset="0"/>
              </a:rPr>
              <a:t> of </a:t>
            </a:r>
            <a:r>
              <a:rPr lang="de-DE" altLang="en-US" sz="2400" dirty="0" err="1" smtClean="0">
                <a:latin typeface="Arial" panose="020B0604020202020204" pitchFamily="34" charset="0"/>
              </a:rPr>
              <a:t>industrial</a:t>
            </a:r>
            <a:r>
              <a:rPr lang="de-DE" altLang="en-US" sz="2400" dirty="0" smtClean="0">
                <a:latin typeface="Arial" panose="020B0604020202020204" pitchFamily="34" charset="0"/>
              </a:rPr>
              <a:t> </a:t>
            </a:r>
            <a:r>
              <a:rPr lang="de-DE" altLang="en-US" sz="2400" dirty="0" err="1" smtClean="0">
                <a:latin typeface="Arial" panose="020B0604020202020204" pitchFamily="34" charset="0"/>
              </a:rPr>
              <a:t>products</a:t>
            </a:r>
            <a:r>
              <a:rPr lang="de-DE" altLang="en-US" sz="2400" dirty="0" smtClean="0">
                <a:latin typeface="Arial" panose="020B0604020202020204" pitchFamily="34" charset="0"/>
              </a:rPr>
              <a:t> </a:t>
            </a:r>
            <a:r>
              <a:rPr lang="de-DE" altLang="en-US" sz="2400" dirty="0" err="1" smtClean="0">
                <a:latin typeface="Arial" panose="020B0604020202020204" pitchFamily="34" charset="0"/>
              </a:rPr>
              <a:t>that</a:t>
            </a:r>
            <a:r>
              <a:rPr lang="de-DE" altLang="en-US" sz="2400" dirty="0" smtClean="0">
                <a:latin typeface="Arial" panose="020B0604020202020204" pitchFamily="34" charset="0"/>
              </a:rPr>
              <a:t> </a:t>
            </a:r>
            <a:r>
              <a:rPr lang="de-DE" altLang="en-US" sz="2400" dirty="0" err="1" smtClean="0">
                <a:latin typeface="Arial" panose="020B0604020202020204" pitchFamily="34" charset="0"/>
              </a:rPr>
              <a:t>is</a:t>
            </a:r>
            <a:r>
              <a:rPr lang="de-DE" altLang="en-US" sz="2400" dirty="0" smtClean="0">
                <a:latin typeface="Arial" panose="020B0604020202020204" pitchFamily="34" charset="0"/>
              </a:rPr>
              <a:t> </a:t>
            </a:r>
            <a:r>
              <a:rPr lang="de-DE" altLang="en-US" sz="2400" dirty="0" err="1" smtClean="0">
                <a:latin typeface="Arial" panose="020B0604020202020204" pitchFamily="34" charset="0"/>
              </a:rPr>
              <a:t>necessary</a:t>
            </a:r>
            <a:r>
              <a:rPr lang="de-DE" altLang="en-US" sz="2400" dirty="0" smtClean="0">
                <a:latin typeface="Arial" panose="020B0604020202020204" pitchFamily="34" charset="0"/>
              </a:rPr>
              <a:t> </a:t>
            </a:r>
            <a:r>
              <a:rPr lang="de-DE" altLang="en-US" sz="2400" dirty="0" err="1" smtClean="0">
                <a:latin typeface="Arial" panose="020B0604020202020204" pitchFamily="34" charset="0"/>
              </a:rPr>
              <a:t>to</a:t>
            </a:r>
            <a:r>
              <a:rPr lang="de-DE" altLang="en-US" sz="2400" dirty="0" smtClean="0">
                <a:latin typeface="Arial" panose="020B0604020202020204" pitchFamily="34" charset="0"/>
              </a:rPr>
              <a:t> </a:t>
            </a:r>
            <a:r>
              <a:rPr lang="de-DE" altLang="en-US" sz="2400" dirty="0" err="1" smtClean="0">
                <a:latin typeface="Arial" panose="020B0604020202020204" pitchFamily="34" charset="0"/>
              </a:rPr>
              <a:t>deliver</a:t>
            </a:r>
            <a:r>
              <a:rPr lang="de-DE" altLang="en-US" sz="2400" dirty="0" smtClean="0">
                <a:latin typeface="Arial" panose="020B0604020202020204" pitchFamily="34" charset="0"/>
              </a:rPr>
              <a:t> </a:t>
            </a:r>
            <a:r>
              <a:rPr lang="de-DE" altLang="en-US" sz="2400" dirty="0" err="1" smtClean="0">
                <a:latin typeface="Arial" panose="020B0604020202020204" pitchFamily="34" charset="0"/>
              </a:rPr>
              <a:t>the</a:t>
            </a:r>
            <a:r>
              <a:rPr lang="de-DE" altLang="en-US" sz="2400" dirty="0" smtClean="0">
                <a:latin typeface="Arial" panose="020B0604020202020204" pitchFamily="34" charset="0"/>
              </a:rPr>
              <a:t>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de-DE" altLang="en-US" sz="2400" dirty="0" err="1" smtClean="0">
                <a:latin typeface="Arial" panose="020B0604020202020204" pitchFamily="34" charset="0"/>
              </a:rPr>
              <a:t>service</a:t>
            </a:r>
            <a:r>
              <a:rPr lang="de-DE" altLang="en-US" sz="2400" dirty="0" smtClean="0">
                <a:latin typeface="Arial" panose="020B0604020202020204" pitchFamily="34" charset="0"/>
              </a:rPr>
              <a:t> </a:t>
            </a:r>
            <a:r>
              <a:rPr lang="de-DE" altLang="en-US" sz="2400" dirty="0" err="1" smtClean="0">
                <a:latin typeface="Arial" panose="020B0604020202020204" pitchFamily="34" charset="0"/>
              </a:rPr>
              <a:t>described</a:t>
            </a:r>
            <a:r>
              <a:rPr lang="de-DE" altLang="en-US" sz="2400" dirty="0" smtClean="0">
                <a:latin typeface="Arial" panose="020B0604020202020204" pitchFamily="34" charset="0"/>
              </a:rPr>
              <a:t> in </a:t>
            </a:r>
            <a:r>
              <a:rPr lang="de-DE" altLang="en-US" sz="2400" dirty="0" err="1" smtClean="0">
                <a:latin typeface="Arial" panose="020B0604020202020204" pitchFamily="34" charset="0"/>
              </a:rPr>
              <a:t>the</a:t>
            </a:r>
            <a:r>
              <a:rPr lang="de-DE" altLang="en-US" sz="2400" dirty="0" smtClean="0">
                <a:latin typeface="Arial" panose="020B0604020202020204" pitchFamily="34" charset="0"/>
              </a:rPr>
              <a:t> </a:t>
            </a:r>
            <a:r>
              <a:rPr lang="de-DE" altLang="en-US" sz="2400" dirty="0" err="1" smtClean="0">
                <a:latin typeface="Arial" panose="020B0604020202020204" pitchFamily="34" charset="0"/>
              </a:rPr>
              <a:t>functional</a:t>
            </a:r>
            <a:r>
              <a:rPr lang="de-DE" altLang="en-US" sz="2400" dirty="0" smtClean="0">
                <a:latin typeface="Arial" panose="020B0604020202020204" pitchFamily="34" charset="0"/>
              </a:rPr>
              <a:t> </a:t>
            </a:r>
            <a:r>
              <a:rPr lang="de-DE" altLang="en-US" sz="2400" dirty="0" err="1" smtClean="0">
                <a:latin typeface="Arial" panose="020B0604020202020204" pitchFamily="34" charset="0"/>
              </a:rPr>
              <a:t>unit</a:t>
            </a:r>
            <a:r>
              <a:rPr lang="de-DE" altLang="en-US" sz="2400" dirty="0" smtClean="0">
                <a:latin typeface="Arial" panose="020B0604020202020204" pitchFamily="34" charset="0"/>
              </a:rPr>
              <a:t>.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133" dirty="0" smtClean="0">
                <a:latin typeface="Arial" panose="020B0604020202020204" pitchFamily="34" charset="0"/>
                <a:sym typeface="Wingdings" panose="05000000000000000000" pitchFamily="2" charset="2"/>
              </a:rPr>
              <a:t> Example: supply, use, and disposal of 0.005 electric vehicles </a:t>
            </a:r>
            <a:r>
              <a:rPr lang="en-US" altLang="en-US" sz="2133" dirty="0">
                <a:latin typeface="Arial" panose="020B0604020202020204" pitchFamily="34" charset="0"/>
                <a:sym typeface="Wingdings" panose="05000000000000000000" pitchFamily="2" charset="2"/>
              </a:rPr>
              <a:t>(200 000 km total), 200 kWh</a:t>
            </a:r>
            <a:endParaRPr lang="de-DE" altLang="en-US" sz="2133" dirty="0">
              <a:latin typeface="Arial" panose="020B0604020202020204" pitchFamily="34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de-DE" altLang="en-US" sz="1100" dirty="0">
              <a:latin typeface="Arial" panose="020B0604020202020204" pitchFamily="34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de-DE" altLang="en-US" sz="2400" b="1" dirty="0" err="1" smtClean="0">
                <a:latin typeface="Arial" panose="020B0604020202020204" pitchFamily="34" charset="0"/>
              </a:rPr>
              <a:t>Product</a:t>
            </a:r>
            <a:r>
              <a:rPr lang="de-DE" altLang="en-US" sz="2400" b="1" dirty="0" smtClean="0">
                <a:latin typeface="Arial" panose="020B0604020202020204" pitchFamily="34" charset="0"/>
              </a:rPr>
              <a:t> </a:t>
            </a:r>
            <a:r>
              <a:rPr lang="de-DE" altLang="en-US" sz="2400" b="1" dirty="0" err="1" smtClean="0">
                <a:latin typeface="Arial" panose="020B0604020202020204" pitchFamily="34" charset="0"/>
              </a:rPr>
              <a:t>system</a:t>
            </a:r>
            <a:r>
              <a:rPr lang="de-DE" altLang="en-US" sz="2400" b="1" dirty="0">
                <a:latin typeface="Arial" panose="020B0604020202020204" pitchFamily="34" charset="0"/>
              </a:rPr>
              <a:t>:</a:t>
            </a:r>
            <a:r>
              <a:rPr lang="de-DE" altLang="en-US" sz="2400" dirty="0">
                <a:latin typeface="Arial" panose="020B0604020202020204" pitchFamily="34" charset="0"/>
              </a:rPr>
              <a:t> </a:t>
            </a:r>
            <a:r>
              <a:rPr lang="de-DE" altLang="en-US" sz="2400" dirty="0" smtClean="0">
                <a:latin typeface="Arial" panose="020B0604020202020204" pitchFamily="34" charset="0"/>
              </a:rPr>
              <a:t>Part of </a:t>
            </a:r>
            <a:r>
              <a:rPr lang="de-DE" altLang="en-US" sz="2400" dirty="0" err="1" smtClean="0">
                <a:latin typeface="Arial" panose="020B0604020202020204" pitchFamily="34" charset="0"/>
              </a:rPr>
              <a:t>the</a:t>
            </a:r>
            <a:r>
              <a:rPr lang="de-DE" altLang="en-US" sz="2400" dirty="0" smtClean="0">
                <a:latin typeface="Arial" panose="020B0604020202020204" pitchFamily="34" charset="0"/>
              </a:rPr>
              <a:t> </a:t>
            </a:r>
            <a:r>
              <a:rPr lang="de-DE" altLang="en-US" sz="2400" dirty="0" err="1" smtClean="0">
                <a:latin typeface="Arial" panose="020B0604020202020204" pitchFamily="34" charset="0"/>
              </a:rPr>
              <a:t>economy</a:t>
            </a:r>
            <a:r>
              <a:rPr lang="de-DE" altLang="en-US" sz="2400" dirty="0" smtClean="0">
                <a:latin typeface="Arial" panose="020B0604020202020204" pitchFamily="34" charset="0"/>
              </a:rPr>
              <a:t> </a:t>
            </a:r>
            <a:r>
              <a:rPr lang="de-DE" altLang="en-US" sz="2400" dirty="0" err="1" smtClean="0">
                <a:latin typeface="Arial" panose="020B0604020202020204" pitchFamily="34" charset="0"/>
              </a:rPr>
              <a:t>that</a:t>
            </a:r>
            <a:r>
              <a:rPr lang="de-DE" altLang="en-US" sz="2400" dirty="0" smtClean="0">
                <a:latin typeface="Arial" panose="020B0604020202020204" pitchFamily="34" charset="0"/>
              </a:rPr>
              <a:t> </a:t>
            </a:r>
            <a:r>
              <a:rPr lang="de-DE" altLang="en-US" sz="2400" dirty="0" err="1" smtClean="0">
                <a:latin typeface="Arial" panose="020B0604020202020204" pitchFamily="34" charset="0"/>
              </a:rPr>
              <a:t>delivers</a:t>
            </a:r>
            <a:r>
              <a:rPr lang="de-DE" altLang="en-US" sz="2400" dirty="0" smtClean="0">
                <a:latin typeface="Arial" panose="020B0604020202020204" pitchFamily="34" charset="0"/>
              </a:rPr>
              <a:t> </a:t>
            </a:r>
            <a:r>
              <a:rPr lang="de-DE" altLang="en-US" sz="2400" dirty="0" err="1" smtClean="0">
                <a:latin typeface="Arial" panose="020B0604020202020204" pitchFamily="34" charset="0"/>
              </a:rPr>
              <a:t>the</a:t>
            </a:r>
            <a:r>
              <a:rPr lang="de-DE" altLang="en-US" sz="2400" dirty="0" smtClean="0">
                <a:latin typeface="Arial" panose="020B0604020202020204" pitchFamily="34" charset="0"/>
              </a:rPr>
              <a:t> </a:t>
            </a:r>
            <a:r>
              <a:rPr lang="de-DE" altLang="en-US" sz="2400" dirty="0" err="1" smtClean="0">
                <a:latin typeface="Arial" panose="020B0604020202020204" pitchFamily="34" charset="0"/>
              </a:rPr>
              <a:t>reference</a:t>
            </a:r>
            <a:r>
              <a:rPr lang="de-DE" altLang="en-US" sz="2400" dirty="0" smtClean="0">
                <a:latin typeface="Arial" panose="020B0604020202020204" pitchFamily="34" charset="0"/>
              </a:rPr>
              <a:t> </a:t>
            </a:r>
            <a:r>
              <a:rPr lang="de-DE" altLang="en-US" sz="2400" dirty="0" err="1" smtClean="0">
                <a:latin typeface="Arial" panose="020B0604020202020204" pitchFamily="34" charset="0"/>
              </a:rPr>
              <a:t>flow</a:t>
            </a:r>
            <a:r>
              <a:rPr lang="de-DE" altLang="en-US" sz="2400" dirty="0" smtClean="0">
                <a:latin typeface="Arial" panose="020B0604020202020204" pitchFamily="34" charset="0"/>
              </a:rPr>
              <a:t>.</a:t>
            </a:r>
            <a:endParaRPr lang="de-DE" altLang="en-US" sz="2400" dirty="0">
              <a:latin typeface="Arial" panose="020B0604020202020204" pitchFamily="34" charset="0"/>
            </a:endParaRPr>
          </a:p>
          <a:p>
            <a:pPr marL="342900" indent="-342900" eaLnBrk="1" hangingPunct="1">
              <a:spcBef>
                <a:spcPct val="0"/>
              </a:spcBef>
              <a:buFont typeface="Wingdings" panose="05000000000000000000" pitchFamily="2" charset="2"/>
              <a:buChar char="à"/>
            </a:pPr>
            <a:r>
              <a:rPr lang="en-US" altLang="en-US" sz="2133" dirty="0" smtClean="0">
                <a:latin typeface="Arial" panose="020B0604020202020204" pitchFamily="34" charset="0"/>
                <a:sym typeface="Wingdings" panose="05000000000000000000" pitchFamily="2" charset="2"/>
              </a:rPr>
              <a:t>Example: Production </a:t>
            </a:r>
            <a:r>
              <a:rPr lang="en-US" altLang="en-US" sz="2133" dirty="0">
                <a:latin typeface="Arial" panose="020B0604020202020204" pitchFamily="34" charset="0"/>
                <a:sym typeface="Wingdings" panose="05000000000000000000" pitchFamily="2" charset="2"/>
              </a:rPr>
              <a:t>und </a:t>
            </a:r>
            <a:r>
              <a:rPr lang="en-US" altLang="en-US" sz="2133" dirty="0" smtClean="0">
                <a:latin typeface="Arial" panose="020B0604020202020204" pitchFamily="34" charset="0"/>
                <a:sym typeface="Wingdings" panose="05000000000000000000" pitchFamily="2" charset="2"/>
              </a:rPr>
              <a:t>final disposal of </a:t>
            </a:r>
            <a:r>
              <a:rPr lang="en-US" altLang="en-US" sz="2133" dirty="0">
                <a:latin typeface="Arial" panose="020B0604020202020204" pitchFamily="34" charset="0"/>
                <a:sym typeface="Wingdings" panose="05000000000000000000" pitchFamily="2" charset="2"/>
              </a:rPr>
              <a:t>0.005 </a:t>
            </a:r>
            <a:r>
              <a:rPr lang="en-US" altLang="en-US" sz="2133" dirty="0" smtClean="0">
                <a:latin typeface="Arial" panose="020B0604020202020204" pitchFamily="34" charset="0"/>
                <a:sym typeface="Wingdings" panose="05000000000000000000" pitchFamily="2" charset="2"/>
              </a:rPr>
              <a:t>electric vehicles, electricity generation</a:t>
            </a:r>
          </a:p>
          <a:p>
            <a:pPr eaLnBrk="1" hangingPunct="1">
              <a:spcBef>
                <a:spcPct val="0"/>
              </a:spcBef>
              <a:buNone/>
            </a:pPr>
            <a:r>
              <a:rPr lang="en-US" altLang="en-US" sz="2133" dirty="0" smtClean="0">
                <a:latin typeface="Arial" panose="020B0604020202020204" pitchFamily="34" charset="0"/>
                <a:sym typeface="Wingdings" panose="05000000000000000000" pitchFamily="2" charset="2"/>
              </a:rPr>
              <a:t>    and distribution</a:t>
            </a:r>
          </a:p>
          <a:p>
            <a:pPr>
              <a:spcBef>
                <a:spcPct val="0"/>
              </a:spcBef>
              <a:buNone/>
            </a:pPr>
            <a:endParaRPr lang="en-US" altLang="en-US" sz="800" b="1" dirty="0" smtClean="0">
              <a:latin typeface="Arial" panose="020B0604020202020204" pitchFamily="34" charset="0"/>
              <a:sym typeface="Wingdings" panose="05000000000000000000" pitchFamily="2" charset="2"/>
            </a:endParaRPr>
          </a:p>
          <a:p>
            <a:pPr>
              <a:spcBef>
                <a:spcPct val="0"/>
              </a:spcBef>
              <a:buNone/>
            </a:pPr>
            <a:r>
              <a:rPr lang="en-US" altLang="en-US" sz="2400" b="1" dirty="0" smtClean="0">
                <a:latin typeface="Arial" panose="020B0604020202020204" pitchFamily="34" charset="0"/>
                <a:sym typeface="Wingdings" panose="05000000000000000000" pitchFamily="2" charset="2"/>
              </a:rPr>
              <a:t>Life cycle inventory: </a:t>
            </a:r>
            <a:r>
              <a:rPr lang="en-US" altLang="en-US" sz="2400" dirty="0" smtClean="0">
                <a:latin typeface="Arial" panose="020B0604020202020204" pitchFamily="34" charset="0"/>
                <a:sym typeface="Wingdings" panose="05000000000000000000" pitchFamily="2" charset="2"/>
              </a:rPr>
              <a:t>All flows within the product system and between product system</a:t>
            </a:r>
          </a:p>
          <a:p>
            <a:pPr>
              <a:spcBef>
                <a:spcPct val="0"/>
              </a:spcBef>
              <a:buNone/>
            </a:pPr>
            <a:r>
              <a:rPr lang="en-US" altLang="en-US" sz="2400" dirty="0" smtClean="0">
                <a:latin typeface="Arial" panose="020B0604020202020204" pitchFamily="34" charset="0"/>
                <a:sym typeface="Wingdings" panose="05000000000000000000" pitchFamily="2" charset="2"/>
              </a:rPr>
              <a:t>and environment</a:t>
            </a:r>
          </a:p>
          <a:p>
            <a:pPr>
              <a:spcBef>
                <a:spcPct val="0"/>
              </a:spcBef>
              <a:buNone/>
            </a:pPr>
            <a:endParaRPr lang="en-US" altLang="en-US" sz="800" dirty="0" smtClean="0">
              <a:latin typeface="Arial" panose="020B0604020202020204" pitchFamily="34" charset="0"/>
              <a:sym typeface="Wingdings" panose="05000000000000000000" pitchFamily="2" charset="2"/>
            </a:endParaRPr>
          </a:p>
          <a:p>
            <a:pPr>
              <a:spcBef>
                <a:spcPct val="0"/>
              </a:spcBef>
              <a:buNone/>
            </a:pPr>
            <a:r>
              <a:rPr lang="en-US" altLang="en-US" sz="2400" b="1" dirty="0" smtClean="0">
                <a:latin typeface="Arial" panose="020B0604020202020204" pitchFamily="34" charset="0"/>
                <a:sym typeface="Wingdings" panose="05000000000000000000" pitchFamily="2" charset="2"/>
              </a:rPr>
              <a:t>Emissions/Resources: </a:t>
            </a:r>
            <a:r>
              <a:rPr lang="en-US" altLang="en-US" sz="2400" dirty="0" smtClean="0">
                <a:latin typeface="Arial" panose="020B0604020202020204" pitchFamily="34" charset="0"/>
                <a:sym typeface="Wingdings" panose="05000000000000000000" pitchFamily="2" charset="2"/>
              </a:rPr>
              <a:t>Flows of material and substances between the natural </a:t>
            </a:r>
            <a:r>
              <a:rPr lang="en-US" altLang="en-US" sz="2400" dirty="0" err="1" smtClean="0">
                <a:latin typeface="Arial" panose="020B0604020202020204" pitchFamily="34" charset="0"/>
                <a:sym typeface="Wingdings" panose="05000000000000000000" pitchFamily="2" charset="2"/>
              </a:rPr>
              <a:t>env</a:t>
            </a:r>
            <a:r>
              <a:rPr lang="en-US" altLang="en-US" sz="2400" dirty="0" smtClean="0">
                <a:latin typeface="Arial" panose="020B0604020202020204" pitchFamily="34" charset="0"/>
                <a:sym typeface="Wingdings" panose="05000000000000000000" pitchFamily="2" charset="2"/>
              </a:rPr>
              <a:t>.</a:t>
            </a:r>
          </a:p>
          <a:p>
            <a:pPr>
              <a:spcBef>
                <a:spcPct val="0"/>
              </a:spcBef>
              <a:buNone/>
            </a:pPr>
            <a:r>
              <a:rPr lang="en-US" altLang="en-US" sz="2400" dirty="0" smtClean="0">
                <a:latin typeface="Arial" panose="020B0604020202020204" pitchFamily="34" charset="0"/>
                <a:sym typeface="Wingdings" panose="05000000000000000000" pitchFamily="2" charset="2"/>
              </a:rPr>
              <a:t>and the product system (ore, timber, water, </a:t>
            </a:r>
            <a:r>
              <a:rPr lang="en-GB" altLang="en-US" sz="2400" dirty="0">
                <a:latin typeface="Arial" panose="020B0604020202020204" pitchFamily="34" charset="0"/>
                <a:sym typeface="Wingdings" panose="05000000000000000000" pitchFamily="2" charset="2"/>
              </a:rPr>
              <a:t>CO</a:t>
            </a:r>
            <a:r>
              <a:rPr lang="en-GB" altLang="en-US" sz="2400" baseline="-25000" dirty="0">
                <a:latin typeface="Arial" panose="020B0604020202020204" pitchFamily="34" charset="0"/>
                <a:sym typeface="Wingdings" panose="05000000000000000000" pitchFamily="2" charset="2"/>
              </a:rPr>
              <a:t>2</a:t>
            </a:r>
            <a:r>
              <a:rPr lang="en-GB" altLang="en-US" sz="2400" dirty="0">
                <a:latin typeface="Arial" panose="020B0604020202020204" pitchFamily="34" charset="0"/>
                <a:sym typeface="Wingdings" panose="05000000000000000000" pitchFamily="2" charset="2"/>
              </a:rPr>
              <a:t>, Hg, </a:t>
            </a:r>
            <a:r>
              <a:rPr lang="en-GB" altLang="en-US" sz="2400" dirty="0" smtClean="0">
                <a:latin typeface="Arial" panose="020B0604020202020204" pitchFamily="34" charset="0"/>
                <a:sym typeface="Wingdings" panose="05000000000000000000" pitchFamily="2" charset="2"/>
              </a:rPr>
              <a:t>…</a:t>
            </a:r>
            <a:r>
              <a:rPr lang="en-US" altLang="en-US" sz="2400" dirty="0" smtClean="0">
                <a:latin typeface="Arial" panose="020B0604020202020204" pitchFamily="34" charset="0"/>
                <a:sym typeface="Wingdings" panose="05000000000000000000" pitchFamily="2" charset="2"/>
              </a:rPr>
              <a:t>)</a:t>
            </a:r>
            <a:endParaRPr lang="de-DE" altLang="en-US" sz="2400" dirty="0">
              <a:latin typeface="Arial" panose="020B0604020202020204" pitchFamily="34" charset="0"/>
            </a:endParaRPr>
          </a:p>
        </p:txBody>
      </p:sp>
      <p:sp>
        <p:nvSpPr>
          <p:cNvPr id="13" name="TextBox 2"/>
          <p:cNvSpPr txBox="1"/>
          <p:nvPr/>
        </p:nvSpPr>
        <p:spPr>
          <a:xfrm>
            <a:off x="8582196" y="128903"/>
            <a:ext cx="212378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err="1" smtClean="0">
                <a:solidFill>
                  <a:srgbClr val="0070C0"/>
                </a:solidFill>
              </a:rPr>
              <a:t>Goal&amp;scope</a:t>
            </a:r>
            <a:r>
              <a:rPr lang="en-US" sz="2000" dirty="0" smtClean="0">
                <a:solidFill>
                  <a:srgbClr val="0070C0"/>
                </a:solidFill>
              </a:rPr>
              <a:t> phase</a:t>
            </a:r>
            <a:endParaRPr lang="en-US" sz="2000" dirty="0">
              <a:solidFill>
                <a:srgbClr val="0070C0"/>
              </a:solidFill>
            </a:endParaRPr>
          </a:p>
        </p:txBody>
      </p:sp>
      <p:cxnSp>
        <p:nvCxnSpPr>
          <p:cNvPr id="14" name="Straight Arrow Connector 5"/>
          <p:cNvCxnSpPr/>
          <p:nvPr/>
        </p:nvCxnSpPr>
        <p:spPr>
          <a:xfrm flipH="1">
            <a:off x="8301564" y="386058"/>
            <a:ext cx="313899" cy="398760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8"/>
          <p:cNvSpPr txBox="1"/>
          <p:nvPr/>
        </p:nvSpPr>
        <p:spPr>
          <a:xfrm>
            <a:off x="8582196" y="6457890"/>
            <a:ext cx="337271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chemeClr val="accent6">
                    <a:lumMod val="75000"/>
                  </a:schemeClr>
                </a:solidFill>
              </a:rPr>
              <a:t>Life cycle inventory (LCI) phase</a:t>
            </a:r>
            <a:endParaRPr lang="en-US" sz="2000" dirty="0">
              <a:solidFill>
                <a:schemeClr val="accent6">
                  <a:lumMod val="75000"/>
                </a:schemeClr>
              </a:solidFill>
            </a:endParaRPr>
          </a:p>
        </p:txBody>
      </p:sp>
      <p:cxnSp>
        <p:nvCxnSpPr>
          <p:cNvPr id="16" name="Straight Arrow Connector 9"/>
          <p:cNvCxnSpPr/>
          <p:nvPr/>
        </p:nvCxnSpPr>
        <p:spPr>
          <a:xfrm flipH="1" flipV="1">
            <a:off x="8119521" y="6231053"/>
            <a:ext cx="338992" cy="370795"/>
          </a:xfrm>
          <a:prstGeom prst="straightConnector1">
            <a:avLst/>
          </a:prstGeom>
          <a:ln w="57150">
            <a:solidFill>
              <a:schemeClr val="accent6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887983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8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8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8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8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8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451116" y="60347"/>
            <a:ext cx="719062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200" b="1" dirty="0" smtClean="0"/>
              <a:t>Objects and process groups in LCA, part 1</a:t>
            </a:r>
            <a:endParaRPr lang="en-US" sz="3200" b="1" dirty="0"/>
          </a:p>
        </p:txBody>
      </p:sp>
      <p:sp>
        <p:nvSpPr>
          <p:cNvPr id="5" name="Rechteck 4"/>
          <p:cNvSpPr/>
          <p:nvPr/>
        </p:nvSpPr>
        <p:spPr>
          <a:xfrm>
            <a:off x="0" y="1045155"/>
            <a:ext cx="961053" cy="10077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4" name="Grafik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935" y="1321989"/>
            <a:ext cx="5902038" cy="3001692"/>
          </a:xfrm>
          <a:prstGeom prst="rect">
            <a:avLst/>
          </a:prstGeom>
        </p:spPr>
      </p:pic>
      <p:pic>
        <p:nvPicPr>
          <p:cNvPr id="8" name="Picture 9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21122"/>
            <a:ext cx="836878" cy="8368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graphicFrame>
        <p:nvGraphicFramePr>
          <p:cNvPr id="6" name="Tabel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83587300"/>
              </p:ext>
            </p:extLst>
          </p:nvPr>
        </p:nvGraphicFramePr>
        <p:xfrm>
          <a:off x="6272060" y="899732"/>
          <a:ext cx="5555760" cy="283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57540"/>
                <a:gridCol w="1925515"/>
                <a:gridCol w="1672705"/>
              </a:tblGrid>
              <a:tr h="330620">
                <a:tc>
                  <a:txBody>
                    <a:bodyPr/>
                    <a:lstStyle/>
                    <a:p>
                      <a:pPr algn="ctr"/>
                      <a:r>
                        <a:rPr lang="de-DE" dirty="0" smtClean="0"/>
                        <a:t>Name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 smtClean="0"/>
                        <a:t>Type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 err="1" smtClean="0"/>
                        <a:t>Example</a:t>
                      </a:r>
                      <a:endParaRPr lang="de-DE" dirty="0"/>
                    </a:p>
                  </a:txBody>
                  <a:tcPr/>
                </a:tc>
              </a:tr>
              <a:tr h="793794">
                <a:tc>
                  <a:txBody>
                    <a:bodyPr/>
                    <a:lstStyle/>
                    <a:p>
                      <a:r>
                        <a:rPr lang="de-DE" b="1" dirty="0" smtClean="0"/>
                        <a:t>Services</a:t>
                      </a:r>
                      <a:endParaRPr lang="de-DE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 err="1" smtClean="0"/>
                        <a:t>Often</a:t>
                      </a:r>
                      <a:r>
                        <a:rPr lang="de-DE" dirty="0" smtClean="0"/>
                        <a:t> </a:t>
                      </a:r>
                      <a:r>
                        <a:rPr lang="de-DE" dirty="0" err="1" smtClean="0"/>
                        <a:t>immaterial</a:t>
                      </a:r>
                      <a:r>
                        <a:rPr lang="de-DE" dirty="0" smtClean="0"/>
                        <a:t> </a:t>
                      </a:r>
                      <a:r>
                        <a:rPr lang="de-DE" dirty="0" err="1" smtClean="0"/>
                        <a:t>flows</a:t>
                      </a:r>
                      <a:r>
                        <a:rPr lang="de-DE" dirty="0" smtClean="0"/>
                        <a:t> </a:t>
                      </a:r>
                      <a:r>
                        <a:rPr lang="de-DE" dirty="0" err="1" smtClean="0"/>
                        <a:t>from</a:t>
                      </a:r>
                      <a:r>
                        <a:rPr lang="de-DE" dirty="0" smtClean="0"/>
                        <a:t> </a:t>
                      </a:r>
                      <a:r>
                        <a:rPr lang="de-DE" dirty="0" err="1" smtClean="0"/>
                        <a:t>devices</a:t>
                      </a:r>
                      <a:r>
                        <a:rPr lang="de-DE" dirty="0" smtClean="0"/>
                        <a:t> </a:t>
                      </a:r>
                      <a:r>
                        <a:rPr lang="de-DE" dirty="0" err="1" smtClean="0"/>
                        <a:t>to</a:t>
                      </a:r>
                      <a:r>
                        <a:rPr lang="de-DE" dirty="0" smtClean="0"/>
                        <a:t> </a:t>
                      </a:r>
                      <a:r>
                        <a:rPr lang="de-DE" dirty="0" err="1" smtClean="0"/>
                        <a:t>people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 smtClean="0"/>
                        <a:t>Thermal </a:t>
                      </a:r>
                      <a:r>
                        <a:rPr lang="de-DE" dirty="0" err="1" smtClean="0"/>
                        <a:t>comfort</a:t>
                      </a:r>
                      <a:r>
                        <a:rPr lang="de-DE" dirty="0" smtClean="0"/>
                        <a:t>, light, </a:t>
                      </a:r>
                      <a:r>
                        <a:rPr lang="de-DE" dirty="0" err="1" smtClean="0"/>
                        <a:t>transport</a:t>
                      </a:r>
                      <a:endParaRPr lang="de-DE" dirty="0"/>
                    </a:p>
                  </a:txBody>
                  <a:tcPr/>
                </a:tc>
              </a:tr>
              <a:tr h="629121">
                <a:tc>
                  <a:txBody>
                    <a:bodyPr/>
                    <a:lstStyle/>
                    <a:p>
                      <a:r>
                        <a:rPr lang="de-DE" b="1" dirty="0" smtClean="0"/>
                        <a:t>Products (aka</a:t>
                      </a:r>
                      <a:r>
                        <a:rPr lang="de-DE" b="1" baseline="0" dirty="0" smtClean="0"/>
                        <a:t> </a:t>
                      </a:r>
                      <a:r>
                        <a:rPr lang="de-DE" b="1" baseline="0" dirty="0" err="1" smtClean="0"/>
                        <a:t>commodities</a:t>
                      </a:r>
                      <a:r>
                        <a:rPr lang="de-DE" b="1" baseline="0" dirty="0" smtClean="0"/>
                        <a:t>)</a:t>
                      </a:r>
                      <a:endParaRPr lang="de-DE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 err="1" smtClean="0"/>
                        <a:t>Industrially</a:t>
                      </a:r>
                      <a:r>
                        <a:rPr lang="de-DE" baseline="0" dirty="0" smtClean="0"/>
                        <a:t> </a:t>
                      </a:r>
                      <a:r>
                        <a:rPr lang="de-DE" baseline="0" dirty="0" err="1" smtClean="0"/>
                        <a:t>produced</a:t>
                      </a:r>
                      <a:r>
                        <a:rPr lang="de-DE" baseline="0" dirty="0" smtClean="0"/>
                        <a:t> </a:t>
                      </a:r>
                      <a:r>
                        <a:rPr lang="de-DE" baseline="0" dirty="0" err="1" smtClean="0"/>
                        <a:t>stuff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 smtClean="0"/>
                        <a:t>Fuel, </a:t>
                      </a:r>
                      <a:r>
                        <a:rPr lang="de-DE" dirty="0" err="1" smtClean="0"/>
                        <a:t>cars</a:t>
                      </a:r>
                      <a:r>
                        <a:rPr lang="de-DE" dirty="0" smtClean="0"/>
                        <a:t>,</a:t>
                      </a:r>
                      <a:r>
                        <a:rPr lang="de-DE" baseline="0" dirty="0" smtClean="0"/>
                        <a:t> </a:t>
                      </a:r>
                      <a:r>
                        <a:rPr lang="de-DE" baseline="0" dirty="0" err="1" smtClean="0"/>
                        <a:t>food</a:t>
                      </a:r>
                      <a:r>
                        <a:rPr lang="de-DE" baseline="0" dirty="0" smtClean="0"/>
                        <a:t>, </a:t>
                      </a:r>
                      <a:r>
                        <a:rPr lang="de-DE" baseline="0" dirty="0" err="1" smtClean="0"/>
                        <a:t>electricity</a:t>
                      </a:r>
                      <a:endParaRPr lang="de-DE" dirty="0"/>
                    </a:p>
                  </a:txBody>
                  <a:tcPr/>
                </a:tc>
              </a:tr>
              <a:tr h="629121">
                <a:tc>
                  <a:txBody>
                    <a:bodyPr/>
                    <a:lstStyle/>
                    <a:p>
                      <a:r>
                        <a:rPr lang="de-DE" b="1" dirty="0" err="1" smtClean="0"/>
                        <a:t>Emissions</a:t>
                      </a:r>
                      <a:r>
                        <a:rPr lang="de-DE" b="1" baseline="0" dirty="0" smtClean="0"/>
                        <a:t> </a:t>
                      </a:r>
                      <a:r>
                        <a:rPr lang="de-DE" b="1" baseline="0" dirty="0" err="1" smtClean="0"/>
                        <a:t>and</a:t>
                      </a:r>
                      <a:r>
                        <a:rPr lang="de-DE" b="1" baseline="0" dirty="0" smtClean="0"/>
                        <a:t> Resources</a:t>
                      </a:r>
                    </a:p>
                    <a:p>
                      <a:r>
                        <a:rPr lang="de-DE" b="1" baseline="0" dirty="0" smtClean="0"/>
                        <a:t>‚</a:t>
                      </a:r>
                      <a:r>
                        <a:rPr lang="de-DE" b="1" baseline="0" dirty="0" err="1" smtClean="0"/>
                        <a:t>elementary</a:t>
                      </a:r>
                      <a:r>
                        <a:rPr lang="de-DE" b="1" baseline="0" dirty="0" smtClean="0"/>
                        <a:t> </a:t>
                      </a:r>
                      <a:r>
                        <a:rPr lang="de-DE" b="1" baseline="0" dirty="0" err="1" smtClean="0"/>
                        <a:t>flows</a:t>
                      </a:r>
                      <a:r>
                        <a:rPr lang="de-DE" b="1" baseline="0" dirty="0" smtClean="0"/>
                        <a:t>‘</a:t>
                      </a:r>
                      <a:endParaRPr lang="de-DE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 err="1" smtClean="0"/>
                        <a:t>Stuff</a:t>
                      </a:r>
                      <a:r>
                        <a:rPr lang="de-DE" baseline="0" dirty="0" smtClean="0"/>
                        <a:t> </a:t>
                      </a:r>
                      <a:r>
                        <a:rPr lang="de-DE" baseline="0" dirty="0" err="1" smtClean="0"/>
                        <a:t>that</a:t>
                      </a:r>
                      <a:r>
                        <a:rPr lang="de-DE" baseline="0" dirty="0" smtClean="0"/>
                        <a:t> </a:t>
                      </a:r>
                      <a:r>
                        <a:rPr lang="de-DE" baseline="0" dirty="0" err="1" smtClean="0"/>
                        <a:t>nature</a:t>
                      </a:r>
                      <a:r>
                        <a:rPr lang="de-DE" baseline="0" dirty="0" smtClean="0"/>
                        <a:t> </a:t>
                      </a:r>
                      <a:r>
                        <a:rPr lang="de-DE" baseline="0" dirty="0" err="1" smtClean="0"/>
                        <a:t>supplies</a:t>
                      </a:r>
                      <a:r>
                        <a:rPr lang="de-DE" baseline="0" dirty="0" smtClean="0"/>
                        <a:t> </a:t>
                      </a:r>
                      <a:r>
                        <a:rPr lang="de-DE" baseline="0" dirty="0" err="1" smtClean="0"/>
                        <a:t>or</a:t>
                      </a:r>
                      <a:r>
                        <a:rPr lang="de-DE" baseline="0" dirty="0" smtClean="0"/>
                        <a:t> </a:t>
                      </a:r>
                      <a:r>
                        <a:rPr lang="de-DE" baseline="0" dirty="0" err="1" smtClean="0"/>
                        <a:t>absorbs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 err="1" smtClean="0"/>
                        <a:t>Ore</a:t>
                      </a:r>
                      <a:r>
                        <a:rPr lang="de-DE" dirty="0" smtClean="0"/>
                        <a:t>, </a:t>
                      </a:r>
                      <a:r>
                        <a:rPr lang="de-DE" dirty="0" err="1" smtClean="0"/>
                        <a:t>Timer</a:t>
                      </a:r>
                      <a:r>
                        <a:rPr lang="de-DE" dirty="0" smtClean="0"/>
                        <a:t>, GHG </a:t>
                      </a:r>
                      <a:r>
                        <a:rPr lang="de-DE" dirty="0" err="1" smtClean="0"/>
                        <a:t>emissions</a:t>
                      </a:r>
                      <a:r>
                        <a:rPr lang="de-DE" dirty="0" smtClean="0"/>
                        <a:t>,</a:t>
                      </a:r>
                      <a:r>
                        <a:rPr lang="de-DE" baseline="0" dirty="0" smtClean="0"/>
                        <a:t> </a:t>
                      </a:r>
                      <a:r>
                        <a:rPr lang="de-DE" baseline="0" dirty="0" err="1" smtClean="0"/>
                        <a:t>slag</a:t>
                      </a:r>
                      <a:endParaRPr lang="de-DE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7" name="Textfeld 6"/>
          <p:cNvSpPr txBox="1"/>
          <p:nvPr/>
        </p:nvSpPr>
        <p:spPr>
          <a:xfrm>
            <a:off x="8405987" y="553588"/>
            <a:ext cx="98937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000" b="1" dirty="0" smtClean="0"/>
              <a:t>Objects</a:t>
            </a:r>
            <a:endParaRPr lang="de-DE" sz="2000" b="1" dirty="0"/>
          </a:p>
        </p:txBody>
      </p:sp>
      <p:graphicFrame>
        <p:nvGraphicFramePr>
          <p:cNvPr id="9" name="Tabel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85684120"/>
              </p:ext>
            </p:extLst>
          </p:nvPr>
        </p:nvGraphicFramePr>
        <p:xfrm>
          <a:off x="6272060" y="4427755"/>
          <a:ext cx="5555760" cy="193588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73963"/>
                <a:gridCol w="2145323"/>
                <a:gridCol w="1936474"/>
              </a:tblGrid>
              <a:tr h="414541">
                <a:tc>
                  <a:txBody>
                    <a:bodyPr/>
                    <a:lstStyle/>
                    <a:p>
                      <a:pPr algn="ctr"/>
                      <a:r>
                        <a:rPr lang="de-DE" dirty="0" smtClean="0"/>
                        <a:t>Name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 smtClean="0"/>
                        <a:t>Type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 err="1" smtClean="0"/>
                        <a:t>Example</a:t>
                      </a:r>
                      <a:endParaRPr lang="de-DE" dirty="0"/>
                    </a:p>
                  </a:txBody>
                  <a:tcPr/>
                </a:tc>
              </a:tr>
              <a:tr h="380335">
                <a:tc>
                  <a:txBody>
                    <a:bodyPr/>
                    <a:lstStyle/>
                    <a:p>
                      <a:r>
                        <a:rPr lang="de-DE" b="1" dirty="0" smtClean="0"/>
                        <a:t>Society</a:t>
                      </a:r>
                      <a:endParaRPr lang="de-DE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 err="1" smtClean="0"/>
                        <a:t>Agents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 smtClean="0"/>
                        <a:t>People, </a:t>
                      </a:r>
                      <a:r>
                        <a:rPr lang="de-DE" dirty="0" err="1" smtClean="0"/>
                        <a:t>governmt</a:t>
                      </a:r>
                      <a:r>
                        <a:rPr lang="de-DE" dirty="0" smtClean="0"/>
                        <a:t>.</a:t>
                      </a:r>
                      <a:endParaRPr lang="de-DE" dirty="0"/>
                    </a:p>
                  </a:txBody>
                  <a:tcPr/>
                </a:tc>
              </a:tr>
              <a:tr h="380335">
                <a:tc>
                  <a:txBody>
                    <a:bodyPr/>
                    <a:lstStyle/>
                    <a:p>
                      <a:r>
                        <a:rPr lang="de-DE" b="1" dirty="0" err="1" smtClean="0"/>
                        <a:t>Households</a:t>
                      </a:r>
                      <a:endParaRPr lang="de-DE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 smtClean="0"/>
                        <a:t>Transformation</a:t>
                      </a:r>
                      <a:r>
                        <a:rPr lang="de-DE" baseline="0" dirty="0" smtClean="0"/>
                        <a:t> </a:t>
                      </a:r>
                      <a:r>
                        <a:rPr lang="de-DE" baseline="0" dirty="0" err="1" smtClean="0"/>
                        <a:t>proc</a:t>
                      </a:r>
                      <a:r>
                        <a:rPr lang="de-DE" baseline="0" dirty="0" smtClean="0"/>
                        <a:t>.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 smtClean="0"/>
                        <a:t>HH</a:t>
                      </a:r>
                      <a:r>
                        <a:rPr lang="de-DE" baseline="0" dirty="0" smtClean="0"/>
                        <a:t>, </a:t>
                      </a:r>
                      <a:r>
                        <a:rPr lang="de-DE" baseline="0" dirty="0" err="1" smtClean="0"/>
                        <a:t>public</a:t>
                      </a:r>
                      <a:r>
                        <a:rPr lang="de-DE" baseline="0" dirty="0" smtClean="0"/>
                        <a:t> </a:t>
                      </a:r>
                      <a:r>
                        <a:rPr lang="de-DE" baseline="0" dirty="0" err="1" smtClean="0"/>
                        <a:t>institut</a:t>
                      </a:r>
                      <a:r>
                        <a:rPr lang="de-DE" baseline="0" dirty="0" smtClean="0"/>
                        <a:t>.</a:t>
                      </a:r>
                      <a:endParaRPr lang="de-DE" dirty="0"/>
                    </a:p>
                  </a:txBody>
                  <a:tcPr/>
                </a:tc>
              </a:tr>
              <a:tr h="380335">
                <a:tc>
                  <a:txBody>
                    <a:bodyPr/>
                    <a:lstStyle/>
                    <a:p>
                      <a:r>
                        <a:rPr lang="de-DE" b="1" dirty="0" err="1" smtClean="0"/>
                        <a:t>Markets</a:t>
                      </a:r>
                      <a:endParaRPr lang="de-DE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 smtClean="0"/>
                        <a:t>Distribution</a:t>
                      </a:r>
                      <a:r>
                        <a:rPr lang="de-DE" baseline="0" dirty="0" smtClean="0"/>
                        <a:t> </a:t>
                      </a:r>
                      <a:r>
                        <a:rPr lang="de-DE" baseline="0" dirty="0" err="1" smtClean="0"/>
                        <a:t>process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baseline="0" dirty="0" err="1" smtClean="0"/>
                        <a:t>Electricity</a:t>
                      </a:r>
                      <a:r>
                        <a:rPr lang="de-DE" baseline="0" dirty="0" smtClean="0"/>
                        <a:t> </a:t>
                      </a:r>
                      <a:r>
                        <a:rPr lang="de-DE" baseline="0" dirty="0" err="1" smtClean="0"/>
                        <a:t>market</a:t>
                      </a:r>
                      <a:endParaRPr lang="de-DE" dirty="0"/>
                    </a:p>
                  </a:txBody>
                  <a:tcPr/>
                </a:tc>
              </a:tr>
              <a:tr h="380335">
                <a:tc>
                  <a:txBody>
                    <a:bodyPr/>
                    <a:lstStyle/>
                    <a:p>
                      <a:r>
                        <a:rPr lang="de-DE" b="1" dirty="0" smtClean="0"/>
                        <a:t>Industries</a:t>
                      </a:r>
                      <a:endParaRPr lang="de-DE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 smtClean="0"/>
                        <a:t>Transformation </a:t>
                      </a:r>
                      <a:r>
                        <a:rPr lang="de-DE" dirty="0" err="1" smtClean="0"/>
                        <a:t>proc</a:t>
                      </a:r>
                      <a:r>
                        <a:rPr lang="de-DE" dirty="0" smtClean="0"/>
                        <a:t>.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 smtClean="0"/>
                        <a:t>Steel </a:t>
                      </a:r>
                      <a:r>
                        <a:rPr lang="de-DE" dirty="0" err="1" smtClean="0"/>
                        <a:t>industry</a:t>
                      </a:r>
                      <a:endParaRPr lang="de-DE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0" name="Textfeld 9"/>
          <p:cNvSpPr txBox="1"/>
          <p:nvPr/>
        </p:nvSpPr>
        <p:spPr>
          <a:xfrm>
            <a:off x="8163896" y="3979812"/>
            <a:ext cx="17720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000" b="1" dirty="0" err="1" smtClean="0"/>
              <a:t>Process</a:t>
            </a:r>
            <a:r>
              <a:rPr lang="de-DE" sz="2000" b="1" dirty="0" smtClean="0"/>
              <a:t> </a:t>
            </a:r>
            <a:r>
              <a:rPr lang="de-DE" sz="2000" b="1" dirty="0" err="1" smtClean="0"/>
              <a:t>groups</a:t>
            </a:r>
            <a:endParaRPr lang="de-DE" sz="2000" b="1" dirty="0"/>
          </a:p>
        </p:txBody>
      </p:sp>
    </p:spTree>
    <p:extLst>
      <p:ext uri="{BB962C8B-B14F-4D97-AF65-F5344CB8AC3E}">
        <p14:creationId xmlns:p14="http://schemas.microsoft.com/office/powerpoint/2010/main" val="29735562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026237" y="125757"/>
            <a:ext cx="896790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200" b="1" dirty="0" smtClean="0"/>
              <a:t>Computational structure of LCA: The functional unit</a:t>
            </a:r>
            <a:endParaRPr lang="en-US" sz="3200" b="1" dirty="0"/>
          </a:p>
        </p:txBody>
      </p:sp>
      <p:sp>
        <p:nvSpPr>
          <p:cNvPr id="5" name="Rechteck 4"/>
          <p:cNvSpPr/>
          <p:nvPr/>
        </p:nvSpPr>
        <p:spPr>
          <a:xfrm>
            <a:off x="0" y="1045155"/>
            <a:ext cx="961053" cy="10077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4" name="Grafik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537" y="1961797"/>
            <a:ext cx="6415652" cy="3262909"/>
          </a:xfrm>
          <a:prstGeom prst="rect">
            <a:avLst/>
          </a:prstGeom>
        </p:spPr>
      </p:pic>
      <p:sp>
        <p:nvSpPr>
          <p:cNvPr id="7" name="Textfeld 6"/>
          <p:cNvSpPr txBox="1"/>
          <p:nvPr/>
        </p:nvSpPr>
        <p:spPr>
          <a:xfrm>
            <a:off x="5433332" y="3149501"/>
            <a:ext cx="31451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b="1" dirty="0" smtClean="0">
                <a:solidFill>
                  <a:srgbClr val="C00000"/>
                </a:solidFill>
              </a:rPr>
              <a:t>f</a:t>
            </a:r>
            <a:endParaRPr lang="de-DE" sz="3200" b="1" dirty="0">
              <a:solidFill>
                <a:srgbClr val="C00000"/>
              </a:solidFill>
            </a:endParaRPr>
          </a:p>
        </p:txBody>
      </p:sp>
      <p:sp>
        <p:nvSpPr>
          <p:cNvPr id="8" name="Textfeld 7"/>
          <p:cNvSpPr txBox="1"/>
          <p:nvPr/>
        </p:nvSpPr>
        <p:spPr>
          <a:xfrm>
            <a:off x="6538744" y="770156"/>
            <a:ext cx="5604291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b="1" dirty="0" smtClean="0"/>
              <a:t>Functional unit f:</a:t>
            </a:r>
          </a:p>
          <a:p>
            <a:r>
              <a:rPr lang="en-GB" sz="2400" dirty="0" smtClean="0"/>
              <a:t>“</a:t>
            </a:r>
            <a:r>
              <a:rPr lang="en-US" sz="2400" dirty="0" smtClean="0"/>
              <a:t>quantified </a:t>
            </a:r>
            <a:r>
              <a:rPr lang="en-US" sz="2400" dirty="0"/>
              <a:t>performance of a product </a:t>
            </a:r>
            <a:endParaRPr lang="en-US" sz="2400" dirty="0" smtClean="0"/>
          </a:p>
          <a:p>
            <a:r>
              <a:rPr lang="en-US" sz="2400" dirty="0" smtClean="0"/>
              <a:t>system </a:t>
            </a:r>
            <a:r>
              <a:rPr lang="en-US" sz="2400" dirty="0"/>
              <a:t>for </a:t>
            </a:r>
            <a:r>
              <a:rPr lang="en-US" sz="2400" dirty="0" smtClean="0"/>
              <a:t>use as </a:t>
            </a:r>
            <a:r>
              <a:rPr lang="en-US" sz="2400" dirty="0"/>
              <a:t>a reference </a:t>
            </a:r>
            <a:r>
              <a:rPr lang="en-US" sz="2400" dirty="0" smtClean="0"/>
              <a:t>unit” (ISO)</a:t>
            </a:r>
          </a:p>
          <a:p>
            <a:r>
              <a:rPr lang="en-US" sz="2400" dirty="0" smtClean="0"/>
              <a:t>“quantitative description of the service</a:t>
            </a:r>
          </a:p>
          <a:p>
            <a:r>
              <a:rPr lang="en-US" sz="2400" dirty="0"/>
              <a:t>p</a:t>
            </a:r>
            <a:r>
              <a:rPr lang="en-US" sz="2400" dirty="0" smtClean="0"/>
              <a:t>rovided to the consumer and investigated </a:t>
            </a:r>
          </a:p>
          <a:p>
            <a:r>
              <a:rPr lang="en-US" sz="2400" dirty="0"/>
              <a:t>b</a:t>
            </a:r>
            <a:r>
              <a:rPr lang="en-US" sz="2400" dirty="0" smtClean="0"/>
              <a:t>y the study</a:t>
            </a:r>
            <a:endParaRPr lang="de-DE" sz="2400" dirty="0"/>
          </a:p>
        </p:txBody>
      </p:sp>
      <p:pic>
        <p:nvPicPr>
          <p:cNvPr id="11" name="Picture 9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087" y="6006515"/>
            <a:ext cx="836878" cy="8368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2" name="Grafik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325" y="3521788"/>
            <a:ext cx="4522928" cy="2768052"/>
          </a:xfrm>
          <a:prstGeom prst="rect">
            <a:avLst/>
          </a:prstGeom>
        </p:spPr>
      </p:pic>
      <p:sp>
        <p:nvSpPr>
          <p:cNvPr id="12" name="Textfeld 11"/>
          <p:cNvSpPr txBox="1"/>
          <p:nvPr/>
        </p:nvSpPr>
        <p:spPr>
          <a:xfrm>
            <a:off x="1802795" y="6014306"/>
            <a:ext cx="460587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b="1" dirty="0" smtClean="0"/>
              <a:t>f is a column vector [#services x 1]</a:t>
            </a:r>
            <a:endParaRPr lang="de-DE" sz="2400" dirty="0"/>
          </a:p>
        </p:txBody>
      </p:sp>
    </p:spTree>
    <p:extLst>
      <p:ext uri="{BB962C8B-B14F-4D97-AF65-F5344CB8AC3E}">
        <p14:creationId xmlns:p14="http://schemas.microsoft.com/office/powerpoint/2010/main" val="40986279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2317</Words>
  <Application>Microsoft Office PowerPoint</Application>
  <PresentationFormat>Breitbild</PresentationFormat>
  <Paragraphs>567</Paragraphs>
  <Slides>34</Slides>
  <Notes>17</Notes>
  <HiddenSlides>0</HiddenSlides>
  <MMClips>0</MMClips>
  <ScaleCrop>false</ScaleCrop>
  <HeadingPairs>
    <vt:vector size="8" baseType="variant">
      <vt:variant>
        <vt:lpstr>Verwendete Schriftarten</vt:lpstr>
      </vt:variant>
      <vt:variant>
        <vt:i4>6</vt:i4>
      </vt:variant>
      <vt:variant>
        <vt:lpstr>Design</vt:lpstr>
      </vt:variant>
      <vt:variant>
        <vt:i4>1</vt:i4>
      </vt:variant>
      <vt:variant>
        <vt:lpstr>Eingebettete OLE-Server</vt:lpstr>
      </vt:variant>
      <vt:variant>
        <vt:i4>2</vt:i4>
      </vt:variant>
      <vt:variant>
        <vt:lpstr>Folientitel</vt:lpstr>
      </vt:variant>
      <vt:variant>
        <vt:i4>34</vt:i4>
      </vt:variant>
    </vt:vector>
  </HeadingPairs>
  <TitlesOfParts>
    <vt:vector size="43" baseType="lpstr">
      <vt:lpstr>ＭＳ Ｐゴシック</vt:lpstr>
      <vt:lpstr>Arial</vt:lpstr>
      <vt:lpstr>Calibri</vt:lpstr>
      <vt:lpstr>Calibri Light</vt:lpstr>
      <vt:lpstr>Times New Roman</vt:lpstr>
      <vt:lpstr>Wingdings</vt:lpstr>
      <vt:lpstr>Office Theme</vt:lpstr>
      <vt:lpstr>Equation</vt:lpstr>
      <vt:lpstr>Formel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Recap: LCA concepts and definitions refresh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</vt:vector>
  </TitlesOfParts>
  <Company>-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Stefan Pauliuk</dc:creator>
  <cp:lastModifiedBy>Stefan Pauliuk</cp:lastModifiedBy>
  <cp:revision>174</cp:revision>
  <dcterms:created xsi:type="dcterms:W3CDTF">2016-03-31T16:04:39Z</dcterms:created>
  <dcterms:modified xsi:type="dcterms:W3CDTF">2018-10-04T20:22:59Z</dcterms:modified>
</cp:coreProperties>
</file>