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358" r:id="rId3"/>
    <p:sldId id="282" r:id="rId4"/>
    <p:sldId id="258" r:id="rId5"/>
    <p:sldId id="283" r:id="rId6"/>
    <p:sldId id="284" r:id="rId7"/>
    <p:sldId id="285" r:id="rId8"/>
    <p:sldId id="289" r:id="rId9"/>
    <p:sldId id="463" r:id="rId10"/>
    <p:sldId id="467" r:id="rId11"/>
    <p:sldId id="468" r:id="rId12"/>
    <p:sldId id="469" r:id="rId13"/>
    <p:sldId id="470" r:id="rId14"/>
    <p:sldId id="603" r:id="rId15"/>
    <p:sldId id="472" r:id="rId16"/>
    <p:sldId id="473" r:id="rId17"/>
    <p:sldId id="604" r:id="rId18"/>
    <p:sldId id="605" r:id="rId19"/>
    <p:sldId id="606" r:id="rId20"/>
    <p:sldId id="299" r:id="rId21"/>
    <p:sldId id="300" r:id="rId22"/>
    <p:sldId id="301" r:id="rId23"/>
    <p:sldId id="303" r:id="rId24"/>
    <p:sldId id="305" r:id="rId25"/>
    <p:sldId id="607" r:id="rId26"/>
    <p:sldId id="608"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45" autoAdjust="0"/>
    <p:restoredTop sz="94660"/>
  </p:normalViewPr>
  <p:slideViewPr>
    <p:cSldViewPr snapToGrid="0">
      <p:cViewPr varScale="1">
        <p:scale>
          <a:sx n="88" d="100"/>
          <a:sy n="88" d="100"/>
        </p:scale>
        <p:origin x="34" y="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7A5A8B-2A0B-4550-84FE-3B8190141B85}" type="datetimeFigureOut">
              <a:rPr lang="de-DE" smtClean="0"/>
              <a:t>19.02.2026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2AF451-6CFE-4D8D-A08B-044C1ED3A4CA}" type="slidenum">
              <a:rPr lang="de-DE" smtClean="0"/>
              <a:t>‹Nr.›</a:t>
            </a:fld>
            <a:endParaRPr lang="de-DE"/>
          </a:p>
        </p:txBody>
      </p:sp>
    </p:spTree>
    <p:extLst>
      <p:ext uri="{BB962C8B-B14F-4D97-AF65-F5344CB8AC3E}">
        <p14:creationId xmlns:p14="http://schemas.microsoft.com/office/powerpoint/2010/main" val="3900745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DD6033-4351-40BF-8CAC-6145D5AADB47}"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0802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a:ea typeface="ＭＳ Ｐゴシック" panose="020B0600070205080204" pitchFamily="34" charset="-128"/>
            </a:endParaRP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DC3FE58A-8CA6-4CAC-8C15-4F73449FA87B}"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8</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027392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E0F1DCA4-E1CA-41C6-80DE-3A327D2C7922}" type="datetime1">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38867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C226F67-BF20-4E69-AE38-1AC76523A159}" type="datetime1">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485703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7CFCEFC-AF27-4425-BA66-B758870B3F4A}" type="datetime1">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947506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41204215-41FB-486D-95E4-DB1E55F7B835}" type="datetimeFigureOut">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723039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3414299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41204215-41FB-486D-95E4-DB1E55F7B835}" type="datetimeFigureOut">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452708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41204215-41FB-486D-95E4-DB1E55F7B835}" type="datetimeFigureOut">
              <a:rPr lang="de-DE" smtClean="0"/>
              <a:t>19.02.2026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4086850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41204215-41FB-486D-95E4-DB1E55F7B835}" type="datetimeFigureOut">
              <a:rPr lang="de-DE" smtClean="0"/>
              <a:t>19.02.2026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247917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41204215-41FB-486D-95E4-DB1E55F7B835}" type="datetimeFigureOut">
              <a:rPr lang="de-DE" smtClean="0"/>
              <a:t>19.02.2026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1797300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41204215-41FB-486D-95E4-DB1E55F7B835}" type="datetimeFigureOut">
              <a:rPr lang="de-DE" smtClean="0"/>
              <a:t>19.02.2026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41296990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41204215-41FB-486D-95E4-DB1E55F7B835}" type="datetimeFigureOut">
              <a:rPr lang="de-DE" smtClean="0"/>
              <a:t>19.02.2026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034277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B6285FB-3014-4180-B083-3916A275E416}" type="datetime1">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0295904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41204215-41FB-486D-95E4-DB1E55F7B835}" type="datetimeFigureOut">
              <a:rPr lang="de-DE" smtClean="0"/>
              <a:t>19.02.2026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654896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7139700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627943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E810AE55-DF3F-4376-9EF3-ACDB85143C74}" type="datetime1">
              <a:rPr lang="de-DE" smtClean="0"/>
              <a:t>19.02.2026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225155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DA9E87A0-4D08-4F79-83A6-25B3D16E9B90}" type="datetime1">
              <a:rPr lang="de-DE" smtClean="0"/>
              <a:t>19.02.2026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85706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EAF42C02-78F1-4C59-BA21-5EEFE661920B}" type="datetime1">
              <a:rPr lang="de-DE" smtClean="0"/>
              <a:t>19.02.2026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218963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B5728559-0AEB-457F-964A-2D86B0A6BFD9}" type="datetime1">
              <a:rPr lang="de-DE" smtClean="0"/>
              <a:t>19.02.2026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659404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B2D3A64-FC4B-4F57-A09A-BB60C4F6BC04}" type="datetime1">
              <a:rPr lang="de-DE" smtClean="0"/>
              <a:t>19.02.2026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285426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06AE5EEB-96AD-4E4E-B187-5F371D8EE152}" type="datetime1">
              <a:rPr lang="de-DE" smtClean="0"/>
              <a:t>19.02.2026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168432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ED870B71-BD1B-4A24-BA16-BA61D18F5B0A}" type="datetime1">
              <a:rPr lang="de-DE" smtClean="0"/>
              <a:t>19.02.2026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211144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984F7-AFA8-44CA-A3E5-761546E9670D}" type="datetime1">
              <a:rPr lang="de-DE" smtClean="0"/>
              <a:t>19.02.2026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ED48CC-2634-4933-A27F-6A3B28B9008B}" type="slidenum">
              <a:rPr lang="de-DE" smtClean="0"/>
              <a:t>‹Nr.›</a:t>
            </a:fld>
            <a:endParaRPr lang="de-DE"/>
          </a:p>
        </p:txBody>
      </p:sp>
    </p:spTree>
    <p:extLst>
      <p:ext uri="{BB962C8B-B14F-4D97-AF65-F5344CB8AC3E}">
        <p14:creationId xmlns:p14="http://schemas.microsoft.com/office/powerpoint/2010/main" val="3328687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204215-41FB-486D-95E4-DB1E55F7B835}" type="datetimeFigureOut">
              <a:rPr lang="de-DE" smtClean="0"/>
              <a:t>19.02.2026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ED48CC-2634-4933-A27F-6A3B28B9008B}" type="slidenum">
              <a:rPr lang="de-DE" smtClean="0"/>
              <a:t>‹Nr.›</a:t>
            </a:fld>
            <a:endParaRPr lang="de-DE"/>
          </a:p>
        </p:txBody>
      </p:sp>
    </p:spTree>
    <p:extLst>
      <p:ext uri="{BB962C8B-B14F-4D97-AF65-F5344CB8AC3E}">
        <p14:creationId xmlns:p14="http://schemas.microsoft.com/office/powerpoint/2010/main" val="3988318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6.png"/><Relationship Id="rId5" Type="http://schemas.openxmlformats.org/officeDocument/2006/relationships/image" Target="../media/image25.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28.png"/><Relationship Id="rId5" Type="http://schemas.openxmlformats.org/officeDocument/2006/relationships/image" Target="../media/image27.wmf"/><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www.lcatextbook.com/" TargetMode="Externa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9.wmf"/><Relationship Id="rId5" Type="http://schemas.openxmlformats.org/officeDocument/2006/relationships/oleObject" Target="../embeddings/oleObject3.bin"/><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33.wmf"/><Relationship Id="rId5" Type="http://schemas.openxmlformats.org/officeDocument/2006/relationships/oleObject" Target="../embeddings/oleObject4.bin"/><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extBox 4"/>
          <p:cNvSpPr txBox="1"/>
          <p:nvPr/>
        </p:nvSpPr>
        <p:spPr>
          <a:xfrm>
            <a:off x="2279027" y="175425"/>
            <a:ext cx="7440435" cy="65556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Industrial Ecology open online course (</a:t>
            </a:r>
            <a:r>
              <a:rPr kumimoji="0" lang="en-US" sz="2800" b="1" i="0" u="none" strike="noStrike" kern="1200" cap="none" spc="0" normalizeH="0" baseline="0" noProof="0" dirty="0" err="1">
                <a:ln>
                  <a:noFill/>
                </a:ln>
                <a:solidFill>
                  <a:srgbClr val="70AD47">
                    <a:lumMod val="50000"/>
                  </a:srgbClr>
                </a:solidFill>
                <a:effectLst/>
                <a:uLnTx/>
                <a:uFillTx/>
                <a:latin typeface="Calibri" panose="020F0502020204030204"/>
                <a:ea typeface="+mn-ea"/>
                <a:cs typeface="+mn-cs"/>
              </a:rPr>
              <a:t>IEooc</a:t>
            </a: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Part II: Methods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Methodology 5: Input-output analysis</a:t>
            </a:r>
            <a:endParaRPr kumimoji="0" lang="en-US" sz="1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IEooc_Methods5_Lecture1a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b="1" dirty="0">
                <a:solidFill>
                  <a:srgbClr val="70AD47">
                    <a:lumMod val="50000"/>
                  </a:srgbClr>
                </a:solidFill>
                <a:latin typeface="Calibri" panose="020F0502020204030204"/>
              </a:rPr>
              <a:t>Foundations of</a:t>
            </a:r>
            <a:r>
              <a:rPr kumimoji="0" lang="en-GB"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 input-output analysis (IOA)</a:t>
            </a: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Stefan Pauliuk, University of Freiburg, Germany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6687"/>
            <a:ext cx="1855306" cy="177922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21614" r="16173"/>
          <a:stretch/>
        </p:blipFill>
        <p:spPr>
          <a:xfrm>
            <a:off x="1854598" y="866687"/>
            <a:ext cx="1908314" cy="177922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72454" y="869616"/>
            <a:ext cx="2572306" cy="1779220"/>
          </a:xfrm>
          <a:prstGeom prst="rect">
            <a:avLst/>
          </a:prstGeom>
        </p:spPr>
      </p:pic>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3" name="Grafik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79189" y="1019441"/>
            <a:ext cx="3607315" cy="1473711"/>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5482" r="17441"/>
          <a:stretch/>
        </p:blipFill>
        <p:spPr>
          <a:xfrm>
            <a:off x="7999136" y="869616"/>
            <a:ext cx="1908810" cy="1776292"/>
          </a:xfrm>
          <a:prstGeom prst="rect">
            <a:avLst/>
          </a:prstGeom>
        </p:spPr>
      </p:pic>
    </p:spTree>
    <p:extLst>
      <p:ext uri="{BB962C8B-B14F-4D97-AF65-F5344CB8AC3E}">
        <p14:creationId xmlns:p14="http://schemas.microsoft.com/office/powerpoint/2010/main" val="2941266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48050" y="76200"/>
            <a:ext cx="58737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The 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228600" y="1381125"/>
            <a:ext cx="4506298" cy="378565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b) The IO-</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process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vector</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represented</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as</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one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column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vector</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First, all intermediate inputs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2400" b="0" i="0" u="none" strike="noStrike" kern="1200" cap="none" spc="0" normalizeH="0" baseline="0" noProof="0" dirty="0" err="1">
                <a:ln>
                  <a:noFill/>
                </a:ln>
                <a:solidFill>
                  <a:prstClr val="black"/>
                </a:solidFill>
                <a:effectLst/>
                <a:uLnTx/>
                <a:uFillTx/>
                <a:latin typeface="Calibri" panose="020F0502020204030204"/>
                <a:ea typeface="+mn-ea"/>
                <a:cs typeface="+mn-cs"/>
              </a:rPr>
              <a:t>Z</a:t>
            </a:r>
            <a:r>
              <a:rPr kumimoji="0" lang="en-GB" sz="2400" b="0" i="0" u="none" strike="noStrike" kern="1200" cap="none" spc="0" normalizeH="0" baseline="-25000" noProof="0" dirty="0" err="1">
                <a:ln>
                  <a:noFill/>
                </a:ln>
                <a:solidFill>
                  <a:prstClr val="black"/>
                </a:solidFill>
                <a:effectLst/>
                <a:uLnTx/>
                <a:uFillTx/>
                <a:latin typeface="Calibri" panose="020F0502020204030204"/>
                <a:ea typeface="+mn-ea"/>
                <a:cs typeface="+mn-cs"/>
              </a:rPr>
              <a:t>ij</a:t>
            </a:r>
            <a:r>
              <a:rPr kumimoji="0" lang="en-GB" sz="2400" b="0" i="0" u="none" strike="noStrike" kern="1200" cap="none" spc="0" normalizeH="0" baseline="-25000" noProof="0" dirty="0">
                <a:ln>
                  <a:noFill/>
                </a:ln>
                <a:solidFill>
                  <a:prstClr val="black"/>
                </a:solidFill>
                <a:effectLst/>
                <a:uLnTx/>
                <a:uFillTx/>
                <a:latin typeface="Calibri" panose="020F0502020204030204"/>
                <a:ea typeface="+mn-ea"/>
                <a:cs typeface="+mn-cs"/>
              </a:rPr>
              <a:t>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are listed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Then, the value added </a:t>
            </a:r>
            <a:r>
              <a:rPr kumimoji="0" lang="en-GB" sz="2400" b="0" i="0" u="none" strike="noStrike" kern="1200" cap="none" spc="0" normalizeH="0" baseline="0" noProof="0" dirty="0" err="1">
                <a:ln>
                  <a:noFill/>
                </a:ln>
                <a:solidFill>
                  <a:prstClr val="black"/>
                </a:solidFill>
                <a:effectLst/>
                <a:uLnTx/>
                <a:uFillTx/>
                <a:latin typeface="Calibri" panose="020F0502020204030204"/>
                <a:ea typeface="+mn-ea"/>
                <a:cs typeface="+mn-cs"/>
              </a:rPr>
              <a:t>v</a:t>
            </a:r>
            <a:r>
              <a:rPr kumimoji="0" lang="en-GB" sz="2400" b="0" i="0" u="none" strike="noStrike" kern="1200" cap="none" spc="0" normalizeH="0" baseline="-25000" noProof="0" dirty="0" err="1">
                <a:ln>
                  <a:noFill/>
                </a:ln>
                <a:solidFill>
                  <a:prstClr val="black"/>
                </a:solidFill>
                <a:effectLst/>
                <a:uLnTx/>
                <a:uFillTx/>
                <a:latin typeface="Calibri" panose="020F0502020204030204"/>
                <a:ea typeface="+mn-ea"/>
                <a:cs typeface="+mn-cs"/>
              </a:rPr>
              <a:t>j</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Finally the sum total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 total output </a:t>
            </a:r>
            <a:r>
              <a:rPr kumimoji="0" lang="en-GB" sz="2400" b="0" i="0" u="none" strike="noStrike" kern="1200" cap="none" spc="0" normalizeH="0" baseline="0" noProof="0" dirty="0" err="1">
                <a:ln>
                  <a:noFill/>
                </a:ln>
                <a:solidFill>
                  <a:prstClr val="black"/>
                </a:solidFill>
                <a:effectLst/>
                <a:uLnTx/>
                <a:uFillTx/>
                <a:latin typeface="Calibri" panose="020F0502020204030204"/>
                <a:ea typeface="+mn-ea"/>
                <a:cs typeface="+mn-cs"/>
              </a:rPr>
              <a:t>x</a:t>
            </a:r>
            <a:r>
              <a:rPr kumimoji="0" lang="en-GB" sz="2400" b="0" i="0" u="none" strike="noStrike" kern="1200" cap="none" spc="0" normalizeH="0" baseline="-25000" noProof="0" dirty="0" err="1">
                <a:ln>
                  <a:noFill/>
                </a:ln>
                <a:solidFill>
                  <a:prstClr val="black"/>
                </a:solidFill>
                <a:effectLst/>
                <a:uLnTx/>
                <a:uFillTx/>
                <a:latin typeface="Calibri" panose="020F0502020204030204"/>
                <a:ea typeface="+mn-ea"/>
                <a:cs typeface="+mn-cs"/>
              </a:rPr>
              <a:t>j</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0766" y="1251200"/>
            <a:ext cx="6525391" cy="4942657"/>
          </a:xfrm>
          <a:prstGeom prst="rect">
            <a:avLst/>
          </a:prstGeom>
        </p:spPr>
      </p:pic>
      <p:sp>
        <p:nvSpPr>
          <p:cNvPr id="6" name="Foliennummernplatzhalt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9042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48050" y="76200"/>
            <a:ext cx="5873724" cy="523220"/>
          </a:xfrm>
          <a:prstGeom prst="rect">
            <a:avLst/>
          </a:prstGeom>
          <a:noFill/>
        </p:spPr>
        <p:txBody>
          <a:bodyPr wrap="none" rtlCol="0">
            <a:spAutoFit/>
          </a:bodyPr>
          <a:lstStyle/>
          <a:p>
            <a:pPr lvl="0">
              <a:defRPr/>
            </a:pPr>
            <a:r>
              <a:rPr lang="de-DE" sz="2800" b="1" dirty="0">
                <a:solidFill>
                  <a:prstClr val="black"/>
                </a:solidFill>
                <a:latin typeface="Tahoma" panose="020B0604030504040204" pitchFamily="34" charset="0"/>
                <a:ea typeface="Tahoma" panose="020B0604030504040204" pitchFamily="34" charset="0"/>
                <a:cs typeface="Tahoma" panose="020B0604030504040204" pitchFamily="34" charset="0"/>
              </a:rPr>
              <a:t>2) The </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83594" y="1285875"/>
            <a:ext cx="4398384" cy="34163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c) The Industrial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system</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table</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represented</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as</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one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column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vector</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industries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descriptions</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together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table</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column</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descibes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one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balanced</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industrial</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process</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7228" y="1238250"/>
            <a:ext cx="7438964" cy="4033269"/>
          </a:xfrm>
          <a:prstGeom prst="rect">
            <a:avLst/>
          </a:prstGeom>
        </p:spPr>
      </p:pic>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42240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48050" y="76200"/>
            <a:ext cx="5873724" cy="523220"/>
          </a:xfrm>
          <a:prstGeom prst="rect">
            <a:avLst/>
          </a:prstGeom>
          <a:noFill/>
        </p:spPr>
        <p:txBody>
          <a:bodyPr wrap="none" rtlCol="0">
            <a:spAutoFit/>
          </a:bodyPr>
          <a:lstStyle/>
          <a:p>
            <a:pPr lvl="0">
              <a:defRPr/>
            </a:pPr>
            <a:r>
              <a:rPr lang="de-DE" sz="2800" b="1" dirty="0">
                <a:solidFill>
                  <a:prstClr val="black"/>
                </a:solidFill>
                <a:latin typeface="Tahoma" panose="020B0604030504040204" pitchFamily="34" charset="0"/>
                <a:ea typeface="Tahoma" panose="020B0604030504040204" pitchFamily="34" charset="0"/>
                <a:cs typeface="Tahoma" panose="020B0604030504040204" pitchFamily="34" charset="0"/>
              </a:rPr>
              <a:t>2) The </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83594" y="1285875"/>
            <a:ext cx="5217454" cy="34163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c) Matrix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and</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representation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of</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Industrial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system</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inter-</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flows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matrix</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Z</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value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added</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entries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a:t>
            </a:r>
            <a:r>
              <a:rPr kumimoji="0" lang="de-DE" sz="2400" b="0" i="0" u="none" strike="noStrike" kern="1200" cap="none" spc="0" normalizeH="0" baseline="30000" noProof="0" dirty="0" err="1">
                <a:ln>
                  <a:noFill/>
                </a:ln>
                <a:solidFill>
                  <a:prstClr val="black"/>
                </a:solidFill>
                <a:effectLst/>
                <a:uLnTx/>
                <a:uFillTx/>
                <a:latin typeface="Calibri" panose="020F0502020204030204"/>
                <a:ea typeface="+mn-ea"/>
                <a:cs typeface="+mn-cs"/>
              </a:rPr>
              <a:t>T</a:t>
            </a:r>
            <a:endParaRPr kumimoji="0" lang="de-DE" sz="2400" b="0" i="0" u="none" strike="noStrike" kern="1200" cap="none" spc="0" normalizeH="0" baseline="3000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output</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entries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x</a:t>
            </a:r>
            <a:r>
              <a:rPr kumimoji="0" lang="de-DE" sz="2400" b="0" i="0" u="none" strike="noStrike" kern="1200" cap="none" spc="0" normalizeH="0" baseline="-25000" noProof="0" dirty="0" err="1">
                <a:ln>
                  <a:noFill/>
                </a:ln>
                <a:solidFill>
                  <a:prstClr val="black"/>
                </a:solidFill>
                <a:effectLst/>
                <a:uLnTx/>
                <a:uFillTx/>
                <a:latin typeface="Calibri" panose="020F0502020204030204"/>
                <a:ea typeface="+mn-ea"/>
                <a:cs typeface="+mn-cs"/>
              </a:rPr>
              <a:t>T</a:t>
            </a:r>
            <a:endParaRPr kumimoji="0" lang="de-DE" sz="2400" b="0" i="0" u="none" strike="noStrike" kern="1200" cap="none" spc="0" normalizeH="0" baseline="-2500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written</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matrix</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equation</a:t>
            </a:r>
            <a:endParaRPr kumimoji="0" lang="de-DE" sz="24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1057461"/>
            <a:ext cx="5135884" cy="4933504"/>
          </a:xfrm>
          <a:prstGeom prst="rect">
            <a:avLst/>
          </a:prstGeom>
        </p:spPr>
      </p:pic>
      <p:sp>
        <p:nvSpPr>
          <p:cNvPr id="7" name="Textfeld 6"/>
          <p:cNvSpPr txBox="1"/>
          <p:nvPr/>
        </p:nvSpPr>
        <p:spPr>
          <a:xfrm>
            <a:off x="224209" y="5572125"/>
            <a:ext cx="5076839" cy="646331"/>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x</a:t>
            </a:r>
            <a:r>
              <a:rPr kumimoji="0" lang="de-DE" sz="1800" b="0" i="0" u="none" strike="noStrike" kern="1200" cap="none" spc="0" normalizeH="0" baseline="30000" noProof="0" dirty="0" err="1">
                <a:ln>
                  <a:noFill/>
                </a:ln>
                <a:solidFill>
                  <a:prstClr val="black"/>
                </a:solidFill>
                <a:effectLst/>
                <a:uLnTx/>
                <a:uFillTx/>
                <a:latin typeface="Calibri" panose="020F0502020204030204"/>
                <a:ea typeface="+mn-ea"/>
                <a:cs typeface="+mn-cs"/>
              </a:rPr>
              <a:t>T</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means</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x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transposed</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flipped</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around</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e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summation</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only</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ones</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(1,1,1,1….1)</a:t>
            </a:r>
          </a:p>
        </p:txBody>
      </p:sp>
      <p:sp>
        <p:nvSpPr>
          <p:cNvPr id="6" name="Foliennummernplatzhalt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3322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48050" y="76200"/>
            <a:ext cx="5873724" cy="523220"/>
          </a:xfrm>
          <a:prstGeom prst="rect">
            <a:avLst/>
          </a:prstGeom>
          <a:noFill/>
        </p:spPr>
        <p:txBody>
          <a:bodyPr wrap="none" rtlCol="0">
            <a:spAutoFit/>
          </a:bodyPr>
          <a:lstStyle/>
          <a:p>
            <a:pPr lvl="0">
              <a:defRPr/>
            </a:pPr>
            <a:r>
              <a:rPr lang="de-DE" sz="2800" b="1" dirty="0">
                <a:solidFill>
                  <a:prstClr val="black"/>
                </a:solidFill>
                <a:latin typeface="Tahoma" panose="020B0604030504040204" pitchFamily="34" charset="0"/>
                <a:ea typeface="Tahoma" panose="020B0604030504040204" pitchFamily="34" charset="0"/>
                <a:cs typeface="Tahoma" panose="020B0604030504040204" pitchFamily="34" charset="0"/>
              </a:rPr>
              <a:t>2) The </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83594" y="1285875"/>
            <a:ext cx="5217454" cy="267765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d)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Product</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1" u="none" strike="noStrike" kern="1200" cap="none" spc="0" normalizeH="0" baseline="0" noProof="0" dirty="0" err="1">
                <a:ln>
                  <a:noFill/>
                </a:ln>
                <a:solidFill>
                  <a:prstClr val="black"/>
                </a:solidFill>
                <a:effectLst/>
                <a:uLnTx/>
                <a:uFillTx/>
                <a:latin typeface="Calibri" panose="020F0502020204030204"/>
                <a:ea typeface="+mn-ea"/>
                <a:cs typeface="+mn-cs"/>
              </a:rPr>
              <a:t>markets</a:t>
            </a:r>
            <a:endParaRPr kumimoji="0" lang="de-DE" sz="24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inter-</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flows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matrix</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Z</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value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added</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entries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a:t>
            </a:r>
            <a:r>
              <a:rPr kumimoji="0" lang="de-DE" sz="2400" b="0" i="0" u="none" strike="noStrike" kern="1200" cap="none" spc="0" normalizeH="0" baseline="30000" noProof="0" dirty="0" err="1">
                <a:ln>
                  <a:noFill/>
                </a:ln>
                <a:solidFill>
                  <a:prstClr val="black"/>
                </a:solidFill>
                <a:effectLst/>
                <a:uLnTx/>
                <a:uFillTx/>
                <a:latin typeface="Calibri" panose="020F0502020204030204"/>
                <a:ea typeface="+mn-ea"/>
                <a:cs typeface="+mn-cs"/>
              </a:rPr>
              <a:t>T</a:t>
            </a:r>
            <a:endParaRPr kumimoji="0" lang="de-DE" sz="2400" b="0" i="0" u="none" strike="noStrike" kern="1200" cap="none" spc="0" normalizeH="0" baseline="3000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output</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entries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form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x</a:t>
            </a:r>
            <a:r>
              <a:rPr kumimoji="0" lang="de-DE" sz="2400" b="0" i="0" u="none" strike="noStrike" kern="1200" cap="none" spc="0" normalizeH="0" baseline="-25000" noProof="0" dirty="0" err="1">
                <a:ln>
                  <a:noFill/>
                </a:ln>
                <a:solidFill>
                  <a:prstClr val="black"/>
                </a:solidFill>
                <a:effectLst/>
                <a:uLnTx/>
                <a:uFillTx/>
                <a:latin typeface="Calibri" panose="020F0502020204030204"/>
                <a:ea typeface="+mn-ea"/>
                <a:cs typeface="+mn-cs"/>
              </a:rPr>
              <a:t>T</a:t>
            </a:r>
            <a:endParaRPr kumimoji="0" lang="de-DE" sz="2400" b="0" i="0" u="none" strike="noStrike" kern="1200" cap="none" spc="0" normalizeH="0" baseline="-2500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written</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matrix</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equation</a:t>
            </a:r>
            <a:endParaRPr kumimoji="0" lang="de-DE" sz="24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sp>
        <p:nvSpPr>
          <p:cNvPr id="7" name="Textfeld 6"/>
          <p:cNvSpPr txBox="1"/>
          <p:nvPr/>
        </p:nvSpPr>
        <p:spPr>
          <a:xfrm>
            <a:off x="224209" y="5572125"/>
            <a:ext cx="5076839" cy="646331"/>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x</a:t>
            </a:r>
            <a:r>
              <a:rPr kumimoji="0" lang="de-DE" sz="1800" b="0" i="0" u="none" strike="noStrike" kern="1200" cap="none" spc="0" normalizeH="0" baseline="30000" noProof="0" dirty="0" err="1">
                <a:ln>
                  <a:noFill/>
                </a:ln>
                <a:solidFill>
                  <a:prstClr val="black"/>
                </a:solidFill>
                <a:effectLst/>
                <a:uLnTx/>
                <a:uFillTx/>
                <a:latin typeface="Calibri" panose="020F0502020204030204"/>
                <a:ea typeface="+mn-ea"/>
                <a:cs typeface="+mn-cs"/>
              </a:rPr>
              <a:t>T</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means</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x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transposed</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flipped</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around</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e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summation</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vector</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only</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panose="020F0502020204030204"/>
                <a:ea typeface="+mn-ea"/>
                <a:cs typeface="+mn-cs"/>
              </a:rPr>
              <a:t>ones</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(1,1,1,1….1)</a:t>
            </a:r>
          </a:p>
        </p:txBody>
      </p:sp>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8195" y="1450294"/>
            <a:ext cx="6929254" cy="4121831"/>
          </a:xfrm>
          <a:prstGeom prst="rect">
            <a:avLst/>
          </a:prstGeom>
        </p:spPr>
      </p:pic>
    </p:spTree>
    <p:extLst>
      <p:ext uri="{BB962C8B-B14F-4D97-AF65-F5344CB8AC3E}">
        <p14:creationId xmlns:p14="http://schemas.microsoft.com/office/powerpoint/2010/main" val="1788338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48050" y="76200"/>
            <a:ext cx="5873724" cy="523220"/>
          </a:xfrm>
          <a:prstGeom prst="rect">
            <a:avLst/>
          </a:prstGeom>
          <a:noFill/>
        </p:spPr>
        <p:txBody>
          <a:bodyPr wrap="none" rtlCol="0">
            <a:spAutoFit/>
          </a:bodyPr>
          <a:lstStyle/>
          <a:p>
            <a:pPr lvl="0">
              <a:defRPr/>
            </a:pPr>
            <a:r>
              <a:rPr lang="de-DE" sz="2800" b="1" dirty="0">
                <a:solidFill>
                  <a:prstClr val="black"/>
                </a:solidFill>
                <a:latin typeface="Tahoma" panose="020B0604030504040204" pitchFamily="34" charset="0"/>
                <a:ea typeface="Tahoma" panose="020B0604030504040204" pitchFamily="34" charset="0"/>
                <a:cs typeface="Tahoma" panose="020B0604030504040204" pitchFamily="34" charset="0"/>
              </a:rPr>
              <a:t>2) The </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83594" y="1285875"/>
            <a:ext cx="4864793" cy="34163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e) The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complete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system</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industries</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and</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markets</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All inter-</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flows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(Z)</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Column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industries</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Row</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markets</a:t>
            </a:r>
            <a:endParaRPr kumimoji="0" lang="de-DE" sz="2400" b="1"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1958" y="1285875"/>
            <a:ext cx="7139172" cy="4581525"/>
          </a:xfrm>
          <a:prstGeom prst="rect">
            <a:avLst/>
          </a:prstGeom>
        </p:spPr>
      </p:pic>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661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448050" y="76200"/>
            <a:ext cx="5873724" cy="523220"/>
          </a:xfrm>
          <a:prstGeom prst="rect">
            <a:avLst/>
          </a:prstGeom>
          <a:noFill/>
        </p:spPr>
        <p:txBody>
          <a:bodyPr wrap="none" rtlCol="0">
            <a:spAutoFit/>
          </a:bodyPr>
          <a:lstStyle/>
          <a:p>
            <a:pPr lvl="0">
              <a:defRPr/>
            </a:pPr>
            <a:r>
              <a:rPr lang="de-DE" sz="2800" b="1" dirty="0">
                <a:solidFill>
                  <a:prstClr val="black"/>
                </a:solidFill>
                <a:latin typeface="Tahoma" panose="020B0604030504040204" pitchFamily="34" charset="0"/>
                <a:ea typeface="Tahoma" panose="020B0604030504040204" pitchFamily="34" charset="0"/>
                <a:cs typeface="Tahoma" panose="020B0604030504040204" pitchFamily="34" charset="0"/>
              </a:rPr>
              <a:t>2) The </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350294" y="781050"/>
            <a:ext cx="5100563"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f) The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corresponding</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system</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definition</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feld 7"/>
          <p:cNvSpPr txBox="1"/>
          <p:nvPr/>
        </p:nvSpPr>
        <p:spPr>
          <a:xfrm>
            <a:off x="5136508" y="3651783"/>
            <a:ext cx="62869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70C0"/>
                </a:solidFill>
                <a:effectLst/>
                <a:uLnTx/>
                <a:uFillTx/>
                <a:latin typeface="Calibri" panose="020F0502020204030204"/>
                <a:ea typeface="+mn-ea"/>
                <a:cs typeface="+mn-cs"/>
              </a:rPr>
              <a:t>OR</a:t>
            </a:r>
            <a:endParaRPr kumimoji="0" lang="de-DE" sz="28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pic>
        <p:nvPicPr>
          <p:cNvPr id="9" name="Grafik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91" y="1612047"/>
            <a:ext cx="11890494" cy="4307499"/>
          </a:xfrm>
          <a:prstGeom prst="rect">
            <a:avLst/>
          </a:prstGeom>
        </p:spPr>
      </p:pic>
      <p:sp>
        <p:nvSpPr>
          <p:cNvPr id="10" name="Rechteck 9"/>
          <p:cNvSpPr/>
          <p:nvPr/>
        </p:nvSpPr>
        <p:spPr>
          <a:xfrm>
            <a:off x="0" y="6519446"/>
            <a:ext cx="288271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Source: DOI: 10.1111/jiec.12306</a:t>
            </a:r>
          </a:p>
        </p:txBody>
      </p:sp>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5607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3448050" y="76200"/>
            <a:ext cx="4786888"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2) The input-output </a:t>
            </a:r>
            <a:r>
              <a:rPr kumimoji="0" lang="de-DE" sz="2800" b="1" i="1"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50294" y="781050"/>
            <a:ext cx="3505896"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f) The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coefficient</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matrices</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We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define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5244" y="1531708"/>
            <a:ext cx="8572500" cy="5013784"/>
          </a:xfrm>
          <a:prstGeom prst="rect">
            <a:avLst/>
          </a:prstGeom>
        </p:spPr>
      </p:pic>
      <p:sp>
        <p:nvSpPr>
          <p:cNvPr id="6" name="Foliennummernplatzhalt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6819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3448050" y="76200"/>
            <a:ext cx="4786888"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2) The input-output </a:t>
            </a:r>
            <a:r>
              <a:rPr kumimoji="0" lang="de-DE" sz="2800" b="1" i="1"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50294" y="781050"/>
            <a:ext cx="346473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g) The A-matrix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explained</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128" y="1101429"/>
            <a:ext cx="11760676" cy="3603922"/>
          </a:xfrm>
          <a:prstGeom prst="rect">
            <a:avLst/>
          </a:prstGeom>
        </p:spPr>
      </p:pic>
      <p:sp>
        <p:nvSpPr>
          <p:cNvPr id="7" name="Textfeld 6"/>
          <p:cNvSpPr txBox="1"/>
          <p:nvPr/>
        </p:nvSpPr>
        <p:spPr>
          <a:xfrm>
            <a:off x="1285875" y="5085965"/>
            <a:ext cx="8436925" cy="1323439"/>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column</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contains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products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requirements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PER UNIT OF OUTPUT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These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numbers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represent</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TECHNOGICAL RECIPE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for</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and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coefficients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are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called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TECHNICAL COEFFICIENTS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A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contains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cookbook</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entire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084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3448050" y="76200"/>
            <a:ext cx="4786888"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2) The input-output </a:t>
            </a:r>
            <a:r>
              <a:rPr kumimoji="0" lang="de-DE" sz="2800" b="1" i="1"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50294" y="781050"/>
            <a:ext cx="34711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h) The B-matrix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explained</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294" y="1091188"/>
            <a:ext cx="11662862" cy="3437374"/>
          </a:xfrm>
          <a:prstGeom prst="rect">
            <a:avLst/>
          </a:prstGeom>
        </p:spPr>
      </p:pic>
      <p:sp>
        <p:nvSpPr>
          <p:cNvPr id="7" name="Textfeld 6"/>
          <p:cNvSpPr txBox="1"/>
          <p:nvPr/>
        </p:nvSpPr>
        <p:spPr>
          <a:xfrm>
            <a:off x="1285875" y="5085965"/>
            <a:ext cx="7973786" cy="1015663"/>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row</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i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B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contains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USE SHARES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x</a:t>
            </a:r>
            <a:r>
              <a:rPr kumimoji="0" lang="de-DE" sz="2000" b="0" i="0" u="none" strike="noStrike" kern="1200" cap="none" spc="0" normalizeH="0" baseline="-25000" noProof="0" dirty="0">
                <a:ln>
                  <a:noFill/>
                </a:ln>
                <a:solidFill>
                  <a:prstClr val="black"/>
                </a:solidFill>
                <a:effectLst/>
                <a:uLnTx/>
                <a:uFillTx/>
                <a:latin typeface="Calibri" panose="020F0502020204030204"/>
                <a:ea typeface="+mn-ea"/>
                <a:cs typeface="+mn-cs"/>
              </a:rPr>
              <a:t>i</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by</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different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industries</a:t>
            </a: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These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numbers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describe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MARKET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for</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product</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and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coefficients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B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are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called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SALES COEFFICIENTS</a:t>
            </a:r>
          </a:p>
        </p:txBody>
      </p:sp>
      <p:sp>
        <p:nvSpPr>
          <p:cNvPr id="6" name="Foliennummernplatzhalt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7228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3448050" y="76200"/>
            <a:ext cx="4786888"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2) The input-output </a:t>
            </a:r>
            <a:r>
              <a:rPr kumimoji="0" lang="de-DE" sz="2800" b="1" i="1"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50294" y="781050"/>
            <a:ext cx="325249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i) The Leontief IO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model</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feld 6"/>
          <p:cNvSpPr txBox="1"/>
          <p:nvPr/>
        </p:nvSpPr>
        <p:spPr>
          <a:xfrm>
            <a:off x="1847850" y="1424345"/>
            <a:ext cx="6758197" cy="400110"/>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With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help</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market</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can</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reformulated</a:t>
            </a: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8" name="Objekt 7"/>
          <p:cNvGraphicFramePr>
            <a:graphicFrameLocks noChangeAspect="1"/>
          </p:cNvGraphicFramePr>
          <p:nvPr>
            <p:extLst/>
          </p:nvPr>
        </p:nvGraphicFramePr>
        <p:xfrm>
          <a:off x="446088" y="1824455"/>
          <a:ext cx="3897312" cy="4718816"/>
        </p:xfrm>
        <a:graphic>
          <a:graphicData uri="http://schemas.openxmlformats.org/presentationml/2006/ole">
            <mc:AlternateContent xmlns:mc="http://schemas.openxmlformats.org/markup-compatibility/2006">
              <mc:Choice xmlns:v="urn:schemas-microsoft-com:vml" Requires="v">
                <p:oleObj spid="_x0000_s13317" name="Formel" r:id="rId4" imgW="1676160" imgH="2057400" progId="Equation.3">
                  <p:embed/>
                </p:oleObj>
              </mc:Choice>
              <mc:Fallback>
                <p:oleObj name="Formel" r:id="rId4" imgW="1676160" imgH="2057400" progId="Equation.3">
                  <p:embed/>
                  <p:pic>
                    <p:nvPicPr>
                      <p:cNvPr id="8" name="Objekt 7"/>
                      <p:cNvPicPr>
                        <a:picLocks noChangeAspect="1" noChangeArrowheads="1"/>
                      </p:cNvPicPr>
                      <p:nvPr/>
                    </p:nvPicPr>
                    <p:blipFill>
                      <a:blip r:embed="rId5"/>
                      <a:srcRect/>
                      <a:stretch>
                        <a:fillRect/>
                      </a:stretch>
                    </p:blipFill>
                    <p:spPr bwMode="auto">
                      <a:xfrm>
                        <a:off x="446088" y="1824455"/>
                        <a:ext cx="3897312" cy="4718816"/>
                      </a:xfrm>
                      <a:prstGeom prst="rect">
                        <a:avLst/>
                      </a:prstGeom>
                      <a:noFill/>
                    </p:spPr>
                  </p:pic>
                </p:oleObj>
              </mc:Fallback>
            </mc:AlternateContent>
          </a:graphicData>
        </a:graphic>
      </p:graphicFrame>
      <p:pic>
        <p:nvPicPr>
          <p:cNvPr id="10" name="Grafik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68574" y="2006085"/>
            <a:ext cx="5620134" cy="3134849"/>
          </a:xfrm>
          <a:prstGeom prst="rect">
            <a:avLst/>
          </a:prstGeom>
        </p:spPr>
      </p:pic>
      <p:sp>
        <p:nvSpPr>
          <p:cNvPr id="11" name="Textfeld 10"/>
          <p:cNvSpPr txBox="1"/>
          <p:nvPr/>
        </p:nvSpPr>
        <p:spPr>
          <a:xfrm>
            <a:off x="2382849" y="4384149"/>
            <a:ext cx="4416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Market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balance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in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terms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x, y,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and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a:t>
            </a: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feld 11"/>
          <p:cNvSpPr txBox="1"/>
          <p:nvPr/>
        </p:nvSpPr>
        <p:spPr>
          <a:xfrm>
            <a:off x="4838700" y="6009294"/>
            <a:ext cx="305974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L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called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‚Leontief inverse‘.</a:t>
            </a:r>
          </a:p>
        </p:txBody>
      </p:sp>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2784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feld 9"/>
          <p:cNvSpPr txBox="1"/>
          <p:nvPr/>
        </p:nvSpPr>
        <p:spPr>
          <a:xfrm>
            <a:off x="6075261" y="646950"/>
            <a:ext cx="1372683" cy="523220"/>
          </a:xfrm>
          <a:prstGeom prst="rect">
            <a:avLst/>
          </a:prstGeom>
          <a:noFill/>
        </p:spPr>
        <p:txBody>
          <a:bodyPr wrap="none" rtlCol="0">
            <a:spAutoFit/>
          </a:bodyPr>
          <a:lstStyle/>
          <a:p>
            <a:pPr algn="ctr"/>
            <a:r>
              <a:rPr lang="de-DE" sz="2800" b="1" dirty="0"/>
              <a:t>Content</a:t>
            </a:r>
          </a:p>
        </p:txBody>
      </p:sp>
      <p:sp>
        <p:nvSpPr>
          <p:cNvPr id="4" name="Textfeld 3"/>
          <p:cNvSpPr txBox="1"/>
          <p:nvPr/>
        </p:nvSpPr>
        <p:spPr>
          <a:xfrm>
            <a:off x="6083093" y="1531509"/>
            <a:ext cx="5873555" cy="3785652"/>
          </a:xfrm>
          <a:prstGeom prst="rect">
            <a:avLst/>
          </a:prstGeom>
          <a:noFill/>
        </p:spPr>
        <p:txBody>
          <a:bodyPr wrap="square" rtlCol="0">
            <a:spAutoFit/>
          </a:bodyPr>
          <a:lstStyle/>
          <a:p>
            <a:pPr marL="457200" indent="-457200">
              <a:buAutoNum type="arabicParenR"/>
            </a:pPr>
            <a:r>
              <a:rPr lang="en-US" sz="2400" dirty="0"/>
              <a:t>The industrial network or "Why nobody </a:t>
            </a:r>
          </a:p>
          <a:p>
            <a:r>
              <a:rPr lang="en-US" sz="2400" dirty="0"/>
              <a:t>       knows how a pencil is made.“</a:t>
            </a:r>
          </a:p>
          <a:p>
            <a:endParaRPr lang="en-US" sz="2400" dirty="0"/>
          </a:p>
          <a:p>
            <a:pPr marL="457200" indent="-457200">
              <a:buAutoNum type="arabicParenR" startAt="2"/>
            </a:pPr>
            <a:r>
              <a:rPr lang="en-US" sz="2400"/>
              <a:t>Input-output tables </a:t>
            </a:r>
            <a:r>
              <a:rPr lang="en-US" sz="2400" dirty="0"/>
              <a:t>and models (IO models)</a:t>
            </a:r>
          </a:p>
          <a:p>
            <a:endParaRPr lang="en-US" sz="2400" dirty="0"/>
          </a:p>
          <a:p>
            <a:pPr marL="457200" indent="-457200">
              <a:buAutoNum type="arabicParenR" startAt="3"/>
            </a:pPr>
            <a:r>
              <a:rPr lang="en-US" sz="2400" dirty="0"/>
              <a:t>IO models with environmental extension</a:t>
            </a:r>
          </a:p>
          <a:p>
            <a:pPr marL="457200" indent="-457200">
              <a:buAutoNum type="arabicParenR" startAt="3"/>
            </a:pPr>
            <a:endParaRPr lang="en-US" sz="2400" dirty="0"/>
          </a:p>
          <a:p>
            <a:pPr marL="457200" indent="-457200">
              <a:buAutoNum type="arabicParenR" startAt="3"/>
            </a:pPr>
            <a:r>
              <a:rPr lang="en-US" sz="2400" dirty="0"/>
              <a:t>Relationship between IOA and other economic theories</a:t>
            </a:r>
            <a:endParaRPr lang="de-DE" sz="2400" dirty="0"/>
          </a:p>
        </p:txBody>
      </p:sp>
      <p:pic>
        <p:nvPicPr>
          <p:cNvPr id="5122" name="Picture 2" descr="http://www.ontour-fra.de/uploads/RTEmagicC_SCM.jp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025" y="1295498"/>
            <a:ext cx="5676900" cy="4257675"/>
          </a:xfrm>
          <a:prstGeom prst="rect">
            <a:avLst/>
          </a:prstGeom>
          <a:noFill/>
          <a:extLst>
            <a:ext uri="{909E8E84-426E-40DD-AFC4-6F175D3DCCD1}">
              <a14:hiddenFill xmlns:a14="http://schemas.microsoft.com/office/drawing/2010/main">
                <a:solidFill>
                  <a:srgbClr val="FFFFFF"/>
                </a:solidFill>
              </a14:hiddenFill>
            </a:ext>
          </a:extLst>
        </p:spPr>
      </p:pic>
      <p:sp>
        <p:nvSpPr>
          <p:cNvPr id="3" name="Foliennummernplatzhalter 2"/>
          <p:cNvSpPr>
            <a:spLocks noGrp="1"/>
          </p:cNvSpPr>
          <p:nvPr>
            <p:ph type="sldNum" sz="quarter" idx="12"/>
          </p:nvPr>
        </p:nvSpPr>
        <p:spPr/>
        <p:txBody>
          <a:bodyPr/>
          <a:lstStyle/>
          <a:p>
            <a:fld id="{E2ED48CC-2634-4933-A27F-6A3B28B9008B}" type="slidenum">
              <a:rPr lang="de-DE" smtClean="0"/>
              <a:t>2</a:t>
            </a:fld>
            <a:endParaRPr lang="de-DE"/>
          </a:p>
        </p:txBody>
      </p:sp>
    </p:spTree>
    <p:extLst>
      <p:ext uri="{BB962C8B-B14F-4D97-AF65-F5344CB8AC3E}">
        <p14:creationId xmlns:p14="http://schemas.microsoft.com/office/powerpoint/2010/main" val="13899634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3448050" y="76200"/>
            <a:ext cx="4786888"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2) The input-output </a:t>
            </a:r>
            <a:r>
              <a:rPr kumimoji="0" lang="de-DE" sz="2800" b="1" i="1"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50294" y="781050"/>
            <a:ext cx="30989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j) The Ghosh IO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model</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feld 6"/>
          <p:cNvSpPr txBox="1"/>
          <p:nvPr/>
        </p:nvSpPr>
        <p:spPr>
          <a:xfrm>
            <a:off x="2790825" y="1304270"/>
            <a:ext cx="6861815" cy="400110"/>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With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help</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B,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can</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reformulated</a:t>
            </a: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8" name="Objekt 7"/>
          <p:cNvGraphicFramePr>
            <a:graphicFrameLocks noChangeAspect="1"/>
          </p:cNvGraphicFramePr>
          <p:nvPr>
            <p:extLst/>
          </p:nvPr>
        </p:nvGraphicFramePr>
        <p:xfrm>
          <a:off x="350294" y="1292989"/>
          <a:ext cx="3974056" cy="5529855"/>
        </p:xfrm>
        <a:graphic>
          <a:graphicData uri="http://schemas.openxmlformats.org/presentationml/2006/ole">
            <mc:AlternateContent xmlns:mc="http://schemas.openxmlformats.org/markup-compatibility/2006">
              <mc:Choice xmlns:v="urn:schemas-microsoft-com:vml" Requires="v">
                <p:oleObj spid="_x0000_s14341" name="Formel" r:id="rId4" imgW="1765080" imgH="2489040" progId="Equation.3">
                  <p:embed/>
                </p:oleObj>
              </mc:Choice>
              <mc:Fallback>
                <p:oleObj name="Formel" r:id="rId4" imgW="1765080" imgH="2489040" progId="Equation.3">
                  <p:embed/>
                  <p:pic>
                    <p:nvPicPr>
                      <p:cNvPr id="8" name="Objekt 7"/>
                      <p:cNvPicPr>
                        <a:picLocks noChangeAspect="1" noChangeArrowheads="1"/>
                      </p:cNvPicPr>
                      <p:nvPr/>
                    </p:nvPicPr>
                    <p:blipFill>
                      <a:blip r:embed="rId5"/>
                      <a:srcRect/>
                      <a:stretch>
                        <a:fillRect/>
                      </a:stretch>
                    </p:blipFill>
                    <p:spPr bwMode="auto">
                      <a:xfrm>
                        <a:off x="350294" y="1292989"/>
                        <a:ext cx="3974056" cy="5529855"/>
                      </a:xfrm>
                      <a:prstGeom prst="rect">
                        <a:avLst/>
                      </a:prstGeom>
                      <a:noFill/>
                    </p:spPr>
                  </p:pic>
                </p:oleObj>
              </mc:Fallback>
            </mc:AlternateContent>
          </a:graphicData>
        </a:graphic>
      </p:graphicFrame>
      <p:sp>
        <p:nvSpPr>
          <p:cNvPr id="11" name="Textfeld 10"/>
          <p:cNvSpPr txBox="1"/>
          <p:nvPr/>
        </p:nvSpPr>
        <p:spPr>
          <a:xfrm>
            <a:off x="2337322" y="4504224"/>
            <a:ext cx="452059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Industry</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balance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in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terms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x, v,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panose="05000000000000000000" pitchFamily="2" charset="2"/>
              </a:rPr>
              <a:t>and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B</a:t>
            </a: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feld 11"/>
          <p:cNvSpPr txBox="1"/>
          <p:nvPr/>
        </p:nvSpPr>
        <p:spPr>
          <a:xfrm>
            <a:off x="4597620" y="6314094"/>
            <a:ext cx="285392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G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is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called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‚Ghosh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matrix</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pic>
        <p:nvPicPr>
          <p:cNvPr id="4" name="Grafik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1378" y="2323505"/>
            <a:ext cx="5687492" cy="3172420"/>
          </a:xfrm>
          <a:prstGeom prst="rect">
            <a:avLst/>
          </a:prstGeom>
        </p:spPr>
      </p:pic>
      <p:sp>
        <p:nvSpPr>
          <p:cNvPr id="6" name="Foliennummernplatzhalt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6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3448050" y="76200"/>
            <a:ext cx="4786888"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2) The input-output </a:t>
            </a:r>
            <a:r>
              <a:rPr kumimoji="0" lang="de-DE" sz="2800" b="1" i="1"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50294" y="781050"/>
            <a:ext cx="463909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k) The Leontief IO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explained</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feld 6"/>
          <p:cNvSpPr txBox="1"/>
          <p:nvPr/>
        </p:nvSpPr>
        <p:spPr>
          <a:xfrm>
            <a:off x="1762125" y="1247835"/>
            <a:ext cx="89418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With</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help</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market</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Leontief IO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model</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can</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be</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built</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by</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96226" y="1975016"/>
            <a:ext cx="4123646" cy="2300124"/>
          </a:xfrm>
          <a:prstGeom prst="rect">
            <a:avLst/>
          </a:prstGeom>
        </p:spPr>
      </p:pic>
      <p:graphicFrame>
        <p:nvGraphicFramePr>
          <p:cNvPr id="6" name="Tabelle 5"/>
          <p:cNvGraphicFramePr>
            <a:graphicFrameLocks noGrp="1"/>
          </p:cNvGraphicFramePr>
          <p:nvPr>
            <p:extLst/>
          </p:nvPr>
        </p:nvGraphicFramePr>
        <p:xfrm>
          <a:off x="492836" y="1651286"/>
          <a:ext cx="5787528" cy="3535680"/>
        </p:xfrm>
        <a:graphic>
          <a:graphicData uri="http://schemas.openxmlformats.org/drawingml/2006/table">
            <a:tbl>
              <a:tblPr firstRow="1" bandRow="1">
                <a:tableStyleId>{5C22544A-7EE6-4342-B048-85BDC9FD1C3A}</a:tableStyleId>
              </a:tblPr>
              <a:tblGrid>
                <a:gridCol w="771127">
                  <a:extLst>
                    <a:ext uri="{9D8B030D-6E8A-4147-A177-3AD203B41FA5}">
                      <a16:colId xmlns:a16="http://schemas.microsoft.com/office/drawing/2014/main" val="20000"/>
                    </a:ext>
                  </a:extLst>
                </a:gridCol>
                <a:gridCol w="1105831">
                  <a:extLst>
                    <a:ext uri="{9D8B030D-6E8A-4147-A177-3AD203B41FA5}">
                      <a16:colId xmlns:a16="http://schemas.microsoft.com/office/drawing/2014/main" val="20001"/>
                    </a:ext>
                  </a:extLst>
                </a:gridCol>
                <a:gridCol w="1839606">
                  <a:extLst>
                    <a:ext uri="{9D8B030D-6E8A-4147-A177-3AD203B41FA5}">
                      <a16:colId xmlns:a16="http://schemas.microsoft.com/office/drawing/2014/main" val="20002"/>
                    </a:ext>
                  </a:extLst>
                </a:gridCol>
                <a:gridCol w="2070964">
                  <a:extLst>
                    <a:ext uri="{9D8B030D-6E8A-4147-A177-3AD203B41FA5}">
                      <a16:colId xmlns:a16="http://schemas.microsoft.com/office/drawing/2014/main" val="20003"/>
                    </a:ext>
                  </a:extLst>
                </a:gridCol>
              </a:tblGrid>
              <a:tr h="624371">
                <a:tc>
                  <a:txBody>
                    <a:bodyPr/>
                    <a:lstStyle/>
                    <a:p>
                      <a:r>
                        <a:rPr lang="de-DE" dirty="0" err="1"/>
                        <a:t>Step</a:t>
                      </a:r>
                      <a:endParaRPr lang="de-DE" dirty="0"/>
                    </a:p>
                  </a:txBody>
                  <a:tcPr/>
                </a:tc>
                <a:tc>
                  <a:txBody>
                    <a:bodyPr/>
                    <a:lstStyle/>
                    <a:p>
                      <a:r>
                        <a:rPr lang="de-DE" dirty="0"/>
                        <a:t>Final</a:t>
                      </a:r>
                      <a:r>
                        <a:rPr lang="de-DE" baseline="0" dirty="0"/>
                        <a:t> </a:t>
                      </a:r>
                      <a:r>
                        <a:rPr lang="de-DE" baseline="0" dirty="0" err="1"/>
                        <a:t>demand</a:t>
                      </a:r>
                      <a:endParaRPr lang="de-DE" dirty="0"/>
                    </a:p>
                  </a:txBody>
                  <a:tcPr/>
                </a:tc>
                <a:tc>
                  <a:txBody>
                    <a:bodyPr/>
                    <a:lstStyle/>
                    <a:p>
                      <a:r>
                        <a:rPr lang="de-DE" dirty="0" err="1"/>
                        <a:t>Industry</a:t>
                      </a:r>
                      <a:r>
                        <a:rPr lang="de-DE" baseline="0" dirty="0"/>
                        <a:t> </a:t>
                      </a:r>
                      <a:r>
                        <a:rPr lang="de-DE" baseline="0" dirty="0" err="1"/>
                        <a:t>output</a:t>
                      </a:r>
                      <a:endParaRPr lang="de-DE" dirty="0"/>
                    </a:p>
                  </a:txBody>
                  <a:tcPr/>
                </a:tc>
                <a:tc>
                  <a:txBody>
                    <a:bodyPr/>
                    <a:lstStyle/>
                    <a:p>
                      <a:r>
                        <a:rPr lang="de-DE" dirty="0"/>
                        <a:t>Intermediate de-</a:t>
                      </a:r>
                      <a:r>
                        <a:rPr lang="de-DE" dirty="0" err="1"/>
                        <a:t>mand</a:t>
                      </a:r>
                      <a:r>
                        <a:rPr lang="de-DE" dirty="0"/>
                        <a:t> </a:t>
                      </a:r>
                      <a:r>
                        <a:rPr lang="de-DE" dirty="0" err="1"/>
                        <a:t>for</a:t>
                      </a:r>
                      <a:r>
                        <a:rPr lang="de-DE" dirty="0"/>
                        <a:t> </a:t>
                      </a:r>
                      <a:r>
                        <a:rPr lang="de-DE" dirty="0" err="1"/>
                        <a:t>next</a:t>
                      </a:r>
                      <a:r>
                        <a:rPr lang="de-DE" dirty="0"/>
                        <a:t> </a:t>
                      </a:r>
                      <a:r>
                        <a:rPr lang="de-DE" dirty="0" err="1"/>
                        <a:t>step</a:t>
                      </a:r>
                      <a:endParaRPr lang="de-DE" dirty="0"/>
                    </a:p>
                  </a:txBody>
                  <a:tcPr/>
                </a:tc>
                <a:extLst>
                  <a:ext uri="{0D108BD9-81ED-4DB2-BD59-A6C34878D82A}">
                    <a16:rowId xmlns:a16="http://schemas.microsoft.com/office/drawing/2014/main" val="10000"/>
                  </a:ext>
                </a:extLst>
              </a:tr>
              <a:tr h="339077">
                <a:tc>
                  <a:txBody>
                    <a:bodyPr/>
                    <a:lstStyle/>
                    <a:p>
                      <a:r>
                        <a:rPr lang="de-DE" sz="2000" dirty="0"/>
                        <a:t>0</a:t>
                      </a:r>
                    </a:p>
                  </a:txBody>
                  <a:tcPr/>
                </a:tc>
                <a:tc>
                  <a:txBody>
                    <a:bodyPr/>
                    <a:lstStyle/>
                    <a:p>
                      <a:r>
                        <a:rPr lang="de-DE" sz="2000" dirty="0"/>
                        <a:t>y</a:t>
                      </a:r>
                    </a:p>
                  </a:txBody>
                  <a:tcPr/>
                </a:tc>
                <a:tc>
                  <a:txBody>
                    <a:bodyPr/>
                    <a:lstStyle/>
                    <a:p>
                      <a:r>
                        <a:rPr lang="en-GB" sz="2000" dirty="0"/>
                        <a:t>x</a:t>
                      </a:r>
                      <a:r>
                        <a:rPr lang="en-GB" sz="2000" baseline="-25000" dirty="0"/>
                        <a:t>0</a:t>
                      </a:r>
                      <a:r>
                        <a:rPr lang="en-GB" sz="2000" dirty="0"/>
                        <a:t>=</a:t>
                      </a:r>
                      <a:r>
                        <a:rPr lang="en-GB" sz="2000" dirty="0" err="1"/>
                        <a:t>I·y</a:t>
                      </a:r>
                      <a:endParaRPr lang="de-DE" sz="2000" dirty="0"/>
                    </a:p>
                  </a:txBody>
                  <a:tcPr/>
                </a:tc>
                <a:tc>
                  <a:txBody>
                    <a:bodyPr/>
                    <a:lstStyle/>
                    <a:p>
                      <a:r>
                        <a:rPr lang="de-DE" sz="2000" dirty="0" err="1"/>
                        <a:t>A·y</a:t>
                      </a:r>
                      <a:endParaRPr lang="de-DE" sz="2000" dirty="0"/>
                    </a:p>
                  </a:txBody>
                  <a:tcPr/>
                </a:tc>
                <a:extLst>
                  <a:ext uri="{0D108BD9-81ED-4DB2-BD59-A6C34878D82A}">
                    <a16:rowId xmlns:a16="http://schemas.microsoft.com/office/drawing/2014/main" val="10001"/>
                  </a:ext>
                </a:extLst>
              </a:tr>
              <a:tr h="339077">
                <a:tc>
                  <a:txBody>
                    <a:bodyPr/>
                    <a:lstStyle/>
                    <a:p>
                      <a:r>
                        <a:rPr lang="de-DE" sz="2000" dirty="0"/>
                        <a:t>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dirty="0"/>
                        <a:t>x</a:t>
                      </a:r>
                      <a:r>
                        <a:rPr lang="en-GB" sz="2000" baseline="-25000" dirty="0"/>
                        <a:t>1</a:t>
                      </a:r>
                      <a:r>
                        <a:rPr lang="en-GB" sz="2000" dirty="0"/>
                        <a:t>=</a:t>
                      </a:r>
                      <a:r>
                        <a:rPr lang="de-DE" sz="2000" dirty="0" err="1"/>
                        <a:t>A·y</a:t>
                      </a:r>
                      <a:endParaRPr lang="de-DE"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2000" dirty="0"/>
                        <a:t>A</a:t>
                      </a:r>
                      <a:r>
                        <a:rPr lang="de-DE" sz="2000" baseline="30000" dirty="0"/>
                        <a:t>2</a:t>
                      </a:r>
                      <a:r>
                        <a:rPr lang="de-DE" sz="2000" dirty="0"/>
                        <a:t>·y</a:t>
                      </a:r>
                    </a:p>
                  </a:txBody>
                  <a:tcPr/>
                </a:tc>
                <a:extLst>
                  <a:ext uri="{0D108BD9-81ED-4DB2-BD59-A6C34878D82A}">
                    <a16:rowId xmlns:a16="http://schemas.microsoft.com/office/drawing/2014/main" val="10002"/>
                  </a:ext>
                </a:extLst>
              </a:tr>
              <a:tr h="339077">
                <a:tc>
                  <a:txBody>
                    <a:bodyPr/>
                    <a:lstStyle/>
                    <a:p>
                      <a:r>
                        <a:rPr lang="de-DE" sz="2000" dirty="0"/>
                        <a:t>2</a:t>
                      </a:r>
                    </a:p>
                  </a:txBody>
                  <a:tcPr/>
                </a:tc>
                <a:tc>
                  <a:txBody>
                    <a:bodyPr/>
                    <a:lstStyle/>
                    <a:p>
                      <a:endParaRPr lang="de-DE" sz="2000" dirty="0"/>
                    </a:p>
                  </a:txBody>
                  <a:tcPr/>
                </a:tc>
                <a:tc>
                  <a:txBody>
                    <a:bodyPr/>
                    <a:lstStyle/>
                    <a:p>
                      <a:r>
                        <a:rPr lang="en-GB" sz="2000" dirty="0"/>
                        <a:t>x</a:t>
                      </a:r>
                      <a:r>
                        <a:rPr lang="en-GB" sz="2000" baseline="-25000" dirty="0"/>
                        <a:t>2</a:t>
                      </a:r>
                      <a:r>
                        <a:rPr lang="en-GB" sz="2000" dirty="0"/>
                        <a:t>=</a:t>
                      </a:r>
                      <a:r>
                        <a:rPr lang="de-DE" sz="2000" dirty="0"/>
                        <a:t>A</a:t>
                      </a:r>
                      <a:r>
                        <a:rPr lang="de-DE" sz="2000" baseline="30000" dirty="0"/>
                        <a:t>2</a:t>
                      </a:r>
                      <a:r>
                        <a:rPr lang="de-DE" sz="2000" dirty="0"/>
                        <a:t>·y</a:t>
                      </a:r>
                    </a:p>
                  </a:txBody>
                  <a:tcPr/>
                </a:tc>
                <a:tc>
                  <a:txBody>
                    <a:bodyPr/>
                    <a:lstStyle/>
                    <a:p>
                      <a:r>
                        <a:rPr lang="de-DE" sz="2000" dirty="0"/>
                        <a:t>A</a:t>
                      </a:r>
                      <a:r>
                        <a:rPr lang="de-DE" sz="2000" baseline="30000" dirty="0"/>
                        <a:t>3</a:t>
                      </a:r>
                      <a:r>
                        <a:rPr lang="de-DE" sz="2000" dirty="0"/>
                        <a:t>·y</a:t>
                      </a:r>
                    </a:p>
                  </a:txBody>
                  <a:tcPr/>
                </a:tc>
                <a:extLst>
                  <a:ext uri="{0D108BD9-81ED-4DB2-BD59-A6C34878D82A}">
                    <a16:rowId xmlns:a16="http://schemas.microsoft.com/office/drawing/2014/main" val="10003"/>
                  </a:ext>
                </a:extLst>
              </a:tr>
              <a:tr h="339077">
                <a:tc>
                  <a:txBody>
                    <a:bodyPr/>
                    <a:lstStyle/>
                    <a:p>
                      <a:r>
                        <a:rPr lang="de-DE" sz="2000" dirty="0"/>
                        <a:t>3</a:t>
                      </a:r>
                    </a:p>
                  </a:txBody>
                  <a:tcPr/>
                </a:tc>
                <a:tc>
                  <a:txBody>
                    <a:bodyPr/>
                    <a:lstStyle/>
                    <a:p>
                      <a:endParaRPr lang="de-DE" sz="2000" dirty="0"/>
                    </a:p>
                  </a:txBody>
                  <a:tcPr/>
                </a:tc>
                <a:tc>
                  <a:txBody>
                    <a:bodyPr/>
                    <a:lstStyle/>
                    <a:p>
                      <a:r>
                        <a:rPr lang="en-GB" sz="2000" dirty="0"/>
                        <a:t>x</a:t>
                      </a:r>
                      <a:r>
                        <a:rPr lang="en-GB" sz="2000" baseline="-25000" dirty="0"/>
                        <a:t>3</a:t>
                      </a:r>
                      <a:r>
                        <a:rPr lang="en-GB" sz="2000" dirty="0"/>
                        <a:t>=</a:t>
                      </a:r>
                      <a:r>
                        <a:rPr lang="de-DE" sz="2000" dirty="0"/>
                        <a:t>A</a:t>
                      </a:r>
                      <a:r>
                        <a:rPr lang="de-DE" sz="2000" baseline="30000" dirty="0"/>
                        <a:t>3</a:t>
                      </a:r>
                      <a:r>
                        <a:rPr lang="de-DE" sz="2000" dirty="0"/>
                        <a:t>·y</a:t>
                      </a:r>
                    </a:p>
                  </a:txBody>
                  <a:tcPr/>
                </a:tc>
                <a:tc>
                  <a:txBody>
                    <a:bodyPr/>
                    <a:lstStyle/>
                    <a:p>
                      <a:r>
                        <a:rPr lang="de-DE" sz="2000" dirty="0"/>
                        <a:t>A</a:t>
                      </a:r>
                      <a:r>
                        <a:rPr lang="de-DE" sz="2000" baseline="30000" dirty="0"/>
                        <a:t>4</a:t>
                      </a:r>
                      <a:r>
                        <a:rPr lang="de-DE" sz="2000" dirty="0"/>
                        <a:t>·y</a:t>
                      </a:r>
                    </a:p>
                  </a:txBody>
                  <a:tcPr/>
                </a:tc>
                <a:extLst>
                  <a:ext uri="{0D108BD9-81ED-4DB2-BD59-A6C34878D82A}">
                    <a16:rowId xmlns:a16="http://schemas.microsoft.com/office/drawing/2014/main" val="10004"/>
                  </a:ext>
                </a:extLst>
              </a:tr>
              <a:tr h="339077">
                <a:tc>
                  <a:txBody>
                    <a:bodyPr/>
                    <a:lstStyle/>
                    <a:p>
                      <a:r>
                        <a:rPr lang="de-DE" sz="2000" dirty="0"/>
                        <a:t>4</a:t>
                      </a:r>
                    </a:p>
                  </a:txBody>
                  <a:tcPr/>
                </a:tc>
                <a:tc>
                  <a:txBody>
                    <a:bodyPr/>
                    <a:lstStyle/>
                    <a:p>
                      <a:endParaRPr lang="de-DE" sz="2000" dirty="0"/>
                    </a:p>
                  </a:txBody>
                  <a:tcPr/>
                </a:tc>
                <a:tc>
                  <a:txBody>
                    <a:bodyPr/>
                    <a:lstStyle/>
                    <a:p>
                      <a:r>
                        <a:rPr lang="en-GB" sz="2000" dirty="0"/>
                        <a:t>x</a:t>
                      </a:r>
                      <a:r>
                        <a:rPr lang="en-GB" sz="2000" baseline="-25000" dirty="0"/>
                        <a:t>4</a:t>
                      </a:r>
                      <a:r>
                        <a:rPr lang="en-GB" sz="2000" dirty="0"/>
                        <a:t>=</a:t>
                      </a:r>
                      <a:r>
                        <a:rPr lang="de-DE" sz="2000" dirty="0"/>
                        <a:t>A</a:t>
                      </a:r>
                      <a:r>
                        <a:rPr lang="de-DE" sz="2000" baseline="30000" dirty="0"/>
                        <a:t>4</a:t>
                      </a:r>
                      <a:r>
                        <a:rPr lang="de-DE" sz="2000" dirty="0"/>
                        <a:t>·y</a:t>
                      </a:r>
                    </a:p>
                  </a:txBody>
                  <a:tcPr/>
                </a:tc>
                <a:tc>
                  <a:txBody>
                    <a:bodyPr/>
                    <a:lstStyle/>
                    <a:p>
                      <a:r>
                        <a:rPr lang="de-DE" sz="2000" dirty="0"/>
                        <a:t>A</a:t>
                      </a:r>
                      <a:r>
                        <a:rPr lang="de-DE" sz="2000" baseline="30000" dirty="0"/>
                        <a:t>5</a:t>
                      </a:r>
                      <a:r>
                        <a:rPr lang="de-DE" sz="2000" dirty="0"/>
                        <a:t>·y</a:t>
                      </a:r>
                    </a:p>
                  </a:txBody>
                  <a:tcPr/>
                </a:tc>
                <a:extLst>
                  <a:ext uri="{0D108BD9-81ED-4DB2-BD59-A6C34878D82A}">
                    <a16:rowId xmlns:a16="http://schemas.microsoft.com/office/drawing/2014/main" val="10005"/>
                  </a:ext>
                </a:extLst>
              </a:tr>
              <a:tr h="339077">
                <a:tc>
                  <a:txBody>
                    <a:bodyPr/>
                    <a:lstStyle/>
                    <a:p>
                      <a:r>
                        <a:rPr lang="de-DE" sz="2000" dirty="0"/>
                        <a:t>…</a:t>
                      </a:r>
                    </a:p>
                  </a:txBody>
                  <a:tcPr/>
                </a:tc>
                <a:tc>
                  <a:txBody>
                    <a:bodyPr/>
                    <a:lstStyle/>
                    <a:p>
                      <a:endParaRPr lang="de-DE" sz="2000" dirty="0"/>
                    </a:p>
                  </a:txBody>
                  <a:tcPr/>
                </a:tc>
                <a:tc>
                  <a:txBody>
                    <a:bodyPr/>
                    <a:lstStyle/>
                    <a:p>
                      <a:r>
                        <a:rPr lang="en-GB" sz="2000" dirty="0"/>
                        <a:t>…</a:t>
                      </a:r>
                      <a:endParaRPr lang="de-DE" sz="2000" dirty="0"/>
                    </a:p>
                  </a:txBody>
                  <a:tcPr/>
                </a:tc>
                <a:tc>
                  <a:txBody>
                    <a:bodyPr/>
                    <a:lstStyle/>
                    <a:p>
                      <a:r>
                        <a:rPr lang="en-GB" sz="2000" dirty="0"/>
                        <a:t>…</a:t>
                      </a:r>
                      <a:endParaRPr lang="de-DE" sz="2000" dirty="0"/>
                    </a:p>
                  </a:txBody>
                  <a:tcPr/>
                </a:tc>
                <a:extLst>
                  <a:ext uri="{0D108BD9-81ED-4DB2-BD59-A6C34878D82A}">
                    <a16:rowId xmlns:a16="http://schemas.microsoft.com/office/drawing/2014/main" val="10006"/>
                  </a:ext>
                </a:extLst>
              </a:tr>
              <a:tr h="443408">
                <a:tc>
                  <a:txBody>
                    <a:bodyPr/>
                    <a:lstStyle/>
                    <a:p>
                      <a:r>
                        <a:rPr lang="de-DE" sz="2800" dirty="0">
                          <a:latin typeface="Times New Roman" panose="02020603050405020304" pitchFamily="18" charset="0"/>
                          <a:cs typeface="Times New Roman" panose="02020603050405020304" pitchFamily="18" charset="0"/>
                        </a:rPr>
                        <a:t>∞</a:t>
                      </a:r>
                    </a:p>
                  </a:txBody>
                  <a:tcPr/>
                </a:tc>
                <a:tc>
                  <a:txBody>
                    <a:bodyPr/>
                    <a:lstStyle/>
                    <a:p>
                      <a:endParaRPr lang="de-DE" sz="2000" dirty="0"/>
                    </a:p>
                  </a:txBody>
                  <a:tcPr/>
                </a:tc>
                <a:tc>
                  <a:txBody>
                    <a:bodyPr/>
                    <a:lstStyle/>
                    <a:p>
                      <a:r>
                        <a:rPr lang="en-GB" sz="2000" dirty="0"/>
                        <a:t>x=</a:t>
                      </a:r>
                      <a:r>
                        <a:rPr lang="de-DE" sz="2000" dirty="0" err="1"/>
                        <a:t>L·y</a:t>
                      </a:r>
                      <a:endParaRPr lang="de-DE" sz="2000" dirty="0"/>
                    </a:p>
                  </a:txBody>
                  <a:tcPr/>
                </a:tc>
                <a:tc>
                  <a:txBody>
                    <a:bodyPr/>
                    <a:lstStyle/>
                    <a:p>
                      <a:endParaRPr lang="de-DE" sz="2000" dirty="0"/>
                    </a:p>
                  </a:txBody>
                  <a:tcPr/>
                </a:tc>
                <a:extLst>
                  <a:ext uri="{0D108BD9-81ED-4DB2-BD59-A6C34878D82A}">
                    <a16:rowId xmlns:a16="http://schemas.microsoft.com/office/drawing/2014/main" val="10007"/>
                  </a:ext>
                </a:extLst>
              </a:tr>
            </a:tbl>
          </a:graphicData>
        </a:graphic>
      </p:graphicFrame>
      <p:graphicFrame>
        <p:nvGraphicFramePr>
          <p:cNvPr id="13" name="Objekt 12"/>
          <p:cNvGraphicFramePr>
            <a:graphicFrameLocks noChangeAspect="1"/>
          </p:cNvGraphicFramePr>
          <p:nvPr>
            <p:extLst/>
          </p:nvPr>
        </p:nvGraphicFramePr>
        <p:xfrm>
          <a:off x="157162" y="5232796"/>
          <a:ext cx="7262813" cy="552450"/>
        </p:xfrm>
        <a:graphic>
          <a:graphicData uri="http://schemas.openxmlformats.org/presentationml/2006/ole">
            <mc:AlternateContent xmlns:mc="http://schemas.openxmlformats.org/markup-compatibility/2006">
              <mc:Choice xmlns:v="urn:schemas-microsoft-com:vml" Requires="v">
                <p:oleObj spid="_x0000_s15365" name="Formel" r:id="rId5" imgW="3124080" imgH="241200" progId="Equation.3">
                  <p:embed/>
                </p:oleObj>
              </mc:Choice>
              <mc:Fallback>
                <p:oleObj name="Formel" r:id="rId5" imgW="3124080" imgH="241200" progId="Equation.3">
                  <p:embed/>
                  <p:pic>
                    <p:nvPicPr>
                      <p:cNvPr id="13" name="Objekt 12"/>
                      <p:cNvPicPr>
                        <a:picLocks noChangeAspect="1" noChangeArrowheads="1"/>
                      </p:cNvPicPr>
                      <p:nvPr/>
                    </p:nvPicPr>
                    <p:blipFill>
                      <a:blip r:embed="rId6"/>
                      <a:srcRect/>
                      <a:stretch>
                        <a:fillRect/>
                      </a:stretch>
                    </p:blipFill>
                    <p:spPr bwMode="auto">
                      <a:xfrm>
                        <a:off x="157162" y="5232796"/>
                        <a:ext cx="7262813" cy="552450"/>
                      </a:xfrm>
                      <a:prstGeom prst="rect">
                        <a:avLst/>
                      </a:prstGeom>
                      <a:noFill/>
                    </p:spPr>
                  </p:pic>
                </p:oleObj>
              </mc:Fallback>
            </mc:AlternateContent>
          </a:graphicData>
        </a:graphic>
      </p:graphicFrame>
      <p:sp>
        <p:nvSpPr>
          <p:cNvPr id="9" name="Textfeld 8"/>
          <p:cNvSpPr txBox="1"/>
          <p:nvPr/>
        </p:nvSpPr>
        <p:spPr>
          <a:xfrm>
            <a:off x="7896226" y="4771467"/>
            <a:ext cx="3778983"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Every power of A represents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one tier in the supply chain!</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feld 13"/>
          <p:cNvSpPr txBox="1"/>
          <p:nvPr/>
        </p:nvSpPr>
        <p:spPr>
          <a:xfrm>
            <a:off x="0" y="6488668"/>
            <a:ext cx="677320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Reference: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7"/>
              </a:rPr>
              <a:t>http://www.lcatextbook.com/</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Chapter 8, provided on ILIAS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feld 15"/>
          <p:cNvSpPr txBox="1"/>
          <p:nvPr/>
        </p:nvSpPr>
        <p:spPr>
          <a:xfrm>
            <a:off x="0" y="5890388"/>
            <a:ext cx="115633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Leontief IO model calculates the entire industrial output for the given final demand y.</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Foliennummernplatzhalter 7"/>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9303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1952625" y="0"/>
            <a:ext cx="507523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3)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Environmentally</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extended</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sp>
        <p:nvSpPr>
          <p:cNvPr id="3" name="Textfeld 2"/>
          <p:cNvSpPr txBox="1"/>
          <p:nvPr/>
        </p:nvSpPr>
        <p:spPr>
          <a:xfrm>
            <a:off x="397919" y="862114"/>
            <a:ext cx="5809924" cy="3785652"/>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Adding</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emissions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to</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IOT</a:t>
            </a: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Emissions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or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resource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uptake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from</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industrial</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processes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are</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satellite accounts </a:t>
            </a:r>
            <a:r>
              <a:rPr kumimoji="0" lang="en-GB" sz="2400" b="0" i="1"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GB" sz="2400" b="0" i="1" u="none" strike="noStrike" kern="1200" cap="none" spc="0" normalizeH="0" baseline="0" noProof="0" dirty="0" err="1">
                <a:ln>
                  <a:noFill/>
                </a:ln>
                <a:solidFill>
                  <a:prstClr val="black"/>
                </a:solidFill>
                <a:effectLst/>
                <a:uLnTx/>
                <a:uFillTx/>
                <a:latin typeface="Calibri" panose="020F0502020204030204"/>
                <a:ea typeface="+mn-ea"/>
                <a:cs typeface="+mn-cs"/>
              </a:rPr>
              <a:t>Satelliteninventar</a:t>
            </a:r>
            <a:r>
              <a:rPr kumimoji="0" lang="en-GB" sz="2400" b="0" i="1"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which means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they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come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in different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units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than</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Z</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they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do not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enter</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balance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equ</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Emissions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are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stored</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in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satellite</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matrix</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E </a:t>
            </a:r>
          </a:p>
        </p:txBody>
      </p:sp>
      <p:sp>
        <p:nvSpPr>
          <p:cNvPr id="8" name="Textfeld 7"/>
          <p:cNvSpPr txBox="1"/>
          <p:nvPr/>
        </p:nvSpPr>
        <p:spPr>
          <a:xfrm>
            <a:off x="4935856" y="4727615"/>
            <a:ext cx="2212465" cy="1754326"/>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CO</a:t>
            </a:r>
            <a:r>
              <a:rPr kumimoji="0" lang="de-DE" sz="1800" b="1" i="0" u="none" strike="noStrike" kern="1200" cap="none" spc="0" normalizeH="0" baseline="-25000" noProof="0" dirty="0">
                <a:ln>
                  <a:noFill/>
                </a:ln>
                <a:solidFill>
                  <a:prstClr val="black"/>
                </a:solidFill>
                <a:effectLst/>
                <a:uLnTx/>
                <a:uFillTx/>
                <a:latin typeface="Calibri" panose="020F0502020204030204"/>
                <a:ea typeface="+mn-ea"/>
                <a:cs typeface="+mn-cs"/>
              </a:rPr>
              <a:t>2</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emissions</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Mt</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yr</a:t>
            </a:r>
            <a:endPar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Hg</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emissions</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 kg/</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yr</a:t>
            </a:r>
            <a:endPar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Water</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use</a:t>
            </a:r>
            <a:r>
              <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rPr>
              <a:t>, m³/</a:t>
            </a:r>
            <a:r>
              <a:rPr kumimoji="0" lang="de-DE" sz="1800" b="1" i="0" u="none" strike="noStrike" kern="1200" cap="none" spc="0" normalizeH="0" baseline="0" noProof="0" dirty="0" err="1">
                <a:ln>
                  <a:noFill/>
                </a:ln>
                <a:solidFill>
                  <a:prstClr val="black"/>
                </a:solidFill>
                <a:effectLst/>
                <a:uLnTx/>
                <a:uFillTx/>
                <a:latin typeface="Calibri" panose="020F0502020204030204"/>
                <a:ea typeface="+mn-ea"/>
                <a:cs typeface="+mn-cs"/>
              </a:rPr>
              <a:t>yr</a:t>
            </a:r>
            <a:endParaRPr kumimoji="0" lang="de-DE"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Grafik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9432" y="721608"/>
            <a:ext cx="5236704" cy="5877635"/>
          </a:xfrm>
          <a:prstGeom prst="rect">
            <a:avLst/>
          </a:prstGeom>
        </p:spPr>
      </p:pic>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69075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1952625" y="0"/>
            <a:ext cx="87541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3) The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system</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definition</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environmentally</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extended</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IO</a:t>
            </a:r>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4810" y="1047750"/>
            <a:ext cx="9300428" cy="5257800"/>
          </a:xfrm>
          <a:prstGeom prst="rect">
            <a:avLst/>
          </a:prstGeom>
        </p:spPr>
      </p:pic>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16427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a:xfrm>
            <a:off x="694899" y="5695950"/>
            <a:ext cx="4271963" cy="876299"/>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1952625" y="0"/>
            <a:ext cx="804399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3) The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environmentally</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extended</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Leontief IO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model</a:t>
            </a:r>
            <a:endPar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feld 2"/>
          <p:cNvSpPr txBox="1"/>
          <p:nvPr/>
        </p:nvSpPr>
        <p:spPr>
          <a:xfrm>
            <a:off x="397919" y="862114"/>
            <a:ext cx="519071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b)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Adding</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emissions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to</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Leontief IO</a:t>
            </a:r>
          </a:p>
        </p:txBody>
      </p:sp>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2625" y="1247580"/>
            <a:ext cx="8704510" cy="3402474"/>
          </a:xfrm>
          <a:prstGeom prst="rect">
            <a:avLst/>
          </a:prstGeom>
        </p:spPr>
      </p:pic>
      <p:sp>
        <p:nvSpPr>
          <p:cNvPr id="6" name="Textfeld 5"/>
          <p:cNvSpPr txBox="1"/>
          <p:nvPr/>
        </p:nvSpPr>
        <p:spPr>
          <a:xfrm>
            <a:off x="397919" y="4943475"/>
            <a:ext cx="9137886"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The </a:t>
            </a: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stressor matrix S </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contains the relative emissions (resources) per unit of output.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Total emissions </a:t>
            </a: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of producing x are obtained by multiplying x with the stressor matrix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10" name="Objekt 9"/>
          <p:cNvGraphicFramePr>
            <a:graphicFrameLocks noChangeAspect="1"/>
          </p:cNvGraphicFramePr>
          <p:nvPr>
            <p:extLst/>
          </p:nvPr>
        </p:nvGraphicFramePr>
        <p:xfrm>
          <a:off x="681037" y="5775324"/>
          <a:ext cx="4349083" cy="796925"/>
        </p:xfrm>
        <a:graphic>
          <a:graphicData uri="http://schemas.openxmlformats.org/presentationml/2006/ole">
            <mc:AlternateContent xmlns:mc="http://schemas.openxmlformats.org/markup-compatibility/2006">
              <mc:Choice xmlns:v="urn:schemas-microsoft-com:vml" Requires="v">
                <p:oleObj spid="_x0000_s16389" name="Formel" r:id="rId5" imgW="1091880" imgH="203040" progId="Equation.3">
                  <p:embed/>
                </p:oleObj>
              </mc:Choice>
              <mc:Fallback>
                <p:oleObj name="Formel" r:id="rId5" imgW="1091880" imgH="203040" progId="Equation.3">
                  <p:embed/>
                  <p:pic>
                    <p:nvPicPr>
                      <p:cNvPr id="10" name="Objekt 9"/>
                      <p:cNvPicPr>
                        <a:picLocks noChangeAspect="1" noChangeArrowheads="1"/>
                      </p:cNvPicPr>
                      <p:nvPr/>
                    </p:nvPicPr>
                    <p:blipFill>
                      <a:blip r:embed="rId6"/>
                      <a:srcRect/>
                      <a:stretch>
                        <a:fillRect/>
                      </a:stretch>
                    </p:blipFill>
                    <p:spPr bwMode="auto">
                      <a:xfrm>
                        <a:off x="681037" y="5775324"/>
                        <a:ext cx="4349083" cy="796925"/>
                      </a:xfrm>
                      <a:prstGeom prst="rect">
                        <a:avLst/>
                      </a:prstGeom>
                      <a:noFill/>
                    </p:spPr>
                  </p:pic>
                </p:oleObj>
              </mc:Fallback>
            </mc:AlternateContent>
          </a:graphicData>
        </a:graphic>
      </p:graphicFrame>
      <p:sp>
        <p:nvSpPr>
          <p:cNvPr id="7" name="Textfeld 6"/>
          <p:cNvSpPr txBox="1"/>
          <p:nvPr/>
        </p:nvSpPr>
        <p:spPr>
          <a:xfrm>
            <a:off x="5274044" y="5942953"/>
            <a:ext cx="578818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Environmentally extended Leontief-IO model</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Foliennummernplatzhalter 7"/>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7737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1676400" y="85725"/>
            <a:ext cx="91254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4) Relation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between</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Leontief-IO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and</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mainstream</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economics</a:t>
            </a:r>
            <a:endPar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feld 7"/>
          <p:cNvSpPr txBox="1"/>
          <p:nvPr/>
        </p:nvSpPr>
        <p:spPr>
          <a:xfrm>
            <a:off x="524121" y="973493"/>
            <a:ext cx="11004487" cy="63709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The Leontief IO model has the following central features: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No elasticity of substitution of inputs (fixed technological coefficients!)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No substitution between factors (labour and capital)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Prices are independent from quantities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(unit price of product x is unit prices of inputs weighted by technical coefficients)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Leontief IO is a linear model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no difference between marginal and average costs!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No law of diminishing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These features make the Leontief IO a representative of classic economic theory.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IO (and LCA) thus have a different view of the economic process than e.g., neoclassical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economists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2" end="1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4" descr="C:\Users\Stefan\FILES\ARBEIT\Teaching_and_MSc_Theses\Scripts\Material\Pics\pencil-06.jpg"/>
          <p:cNvPicPr/>
          <p:nvPr/>
        </p:nvPicPr>
        <p:blipFill>
          <a:blip r:embed="rId3">
            <a:extLst>
              <a:ext uri="{28A0092B-C50C-407E-A947-70E740481C1C}">
                <a14:useLocalDpi xmlns:a14="http://schemas.microsoft.com/office/drawing/2010/main" val="0"/>
              </a:ext>
            </a:extLst>
          </a:blip>
          <a:srcRect/>
          <a:stretch>
            <a:fillRect/>
          </a:stretch>
        </p:blipFill>
        <p:spPr bwMode="auto">
          <a:xfrm>
            <a:off x="2847975" y="662249"/>
            <a:ext cx="6496050" cy="1371602"/>
          </a:xfrm>
          <a:prstGeom prst="rect">
            <a:avLst/>
          </a:prstGeom>
          <a:noFill/>
          <a:ln>
            <a:noFill/>
          </a:ln>
        </p:spPr>
      </p:pic>
      <p:sp>
        <p:nvSpPr>
          <p:cNvPr id="4" name="Rechteck 3"/>
          <p:cNvSpPr/>
          <p:nvPr/>
        </p:nvSpPr>
        <p:spPr>
          <a:xfrm>
            <a:off x="2176462" y="2267471"/>
            <a:ext cx="7839075" cy="3063724"/>
          </a:xfrm>
          <a:prstGeom prst="rect">
            <a:avLst/>
          </a:prstGeom>
        </p:spPr>
        <p:txBody>
          <a:bodyPr wrap="square">
            <a:spAutoFit/>
          </a:bodyPr>
          <a:lstStyle/>
          <a:p>
            <a:pPr marL="270510" marR="272415" algn="just">
              <a:lnSpc>
                <a:spcPct val="107000"/>
              </a:lnSpc>
              <a:spcAft>
                <a:spcPts val="800"/>
              </a:spcAft>
              <a:tabLst>
                <a:tab pos="5581015" algn="l"/>
              </a:tabLst>
            </a:pPr>
            <a:r>
              <a:rPr lang="en-US" sz="2400" dirty="0">
                <a:latin typeface="Calibri" panose="020F0502020204030204" pitchFamily="34" charset="0"/>
                <a:ea typeface="Calibri" panose="020F0502020204030204" pitchFamily="34" charset="0"/>
                <a:cs typeface="Times New Roman" panose="02020603050405020304" pitchFamily="18" charset="0"/>
              </a:rPr>
              <a:t>Actually, millions of human beings have had a hand in my creation, no one of whom even knows more than a very few of the others. […] </a:t>
            </a:r>
          </a:p>
          <a:p>
            <a:pPr marL="270510" marR="272415" algn="just">
              <a:lnSpc>
                <a:spcPct val="107000"/>
              </a:lnSpc>
              <a:spcAft>
                <a:spcPts val="800"/>
              </a:spcAft>
              <a:tabLst>
                <a:tab pos="5581015" algn="l"/>
              </a:tabLs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270510" marR="272415" algn="just">
              <a:lnSpc>
                <a:spcPct val="107000"/>
              </a:lnSpc>
              <a:spcAft>
                <a:spcPts val="800"/>
              </a:spcAft>
              <a:tabLst>
                <a:tab pos="5581015" algn="l"/>
              </a:tabLst>
            </a:pPr>
            <a:r>
              <a:rPr lang="en-US" sz="2400" dirty="0">
                <a:latin typeface="Calibri" panose="020F0502020204030204" pitchFamily="34" charset="0"/>
                <a:ea typeface="Calibri" panose="020F0502020204030204" pitchFamily="34" charset="0"/>
                <a:cs typeface="Times New Roman" panose="02020603050405020304" pitchFamily="18" charset="0"/>
              </a:rPr>
              <a:t>There isn't a single person in all these millions, including the president of the pencil company, who contributes more than a tiny, infinitesimal bit of know-how. </a:t>
            </a:r>
            <a:endParaRPr lang="de-DE"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hteck 4"/>
          <p:cNvSpPr/>
          <p:nvPr/>
        </p:nvSpPr>
        <p:spPr>
          <a:xfrm>
            <a:off x="0" y="6483774"/>
            <a:ext cx="6096000" cy="344069"/>
          </a:xfrm>
          <a:prstGeom prst="rect">
            <a:avLst/>
          </a:prstGeom>
        </p:spPr>
        <p:txBody>
          <a:bodyPr>
            <a:spAutoFit/>
          </a:bodyPr>
          <a:lstStyle/>
          <a:p>
            <a:pPr algn="just">
              <a:lnSpc>
                <a:spcPct val="107000"/>
              </a:lnSpc>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‘I, pencil’, by Leonard E. Read. 1958</a:t>
            </a:r>
            <a:endParaRPr lang="de-DE"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Rechteck 5"/>
          <p:cNvSpPr/>
          <p:nvPr/>
        </p:nvSpPr>
        <p:spPr>
          <a:xfrm>
            <a:off x="800082" y="143615"/>
            <a:ext cx="10258425" cy="487506"/>
          </a:xfrm>
          <a:prstGeom prst="rect">
            <a:avLst/>
          </a:prstGeom>
        </p:spPr>
        <p:txBody>
          <a:bodyPr wrap="square">
            <a:spAutoFit/>
          </a:bodyPr>
          <a:lstStyle/>
          <a:p>
            <a:pPr marL="270510" marR="272415" algn="ctr">
              <a:lnSpc>
                <a:spcPct val="107000"/>
              </a:lnSpc>
              <a:spcAft>
                <a:spcPts val="800"/>
              </a:spcAft>
              <a:tabLst>
                <a:tab pos="5581015" algn="l"/>
              </a:tabLst>
            </a:pPr>
            <a:r>
              <a:rPr lang="en-US" sz="2400" b="1" i="1" dirty="0">
                <a:latin typeface="Calibri" panose="020F0502020204030204" pitchFamily="34" charset="0"/>
                <a:ea typeface="Calibri" panose="020F0502020204030204" pitchFamily="34" charset="0"/>
                <a:cs typeface="Times New Roman" panose="02020603050405020304" pitchFamily="18" charset="0"/>
              </a:rPr>
              <a:t>1) “…not a single person on the face of this earth knows how to make me.” </a:t>
            </a:r>
          </a:p>
        </p:txBody>
      </p:sp>
      <p:sp>
        <p:nvSpPr>
          <p:cNvPr id="7" name="Foliennummernplatzhalter 6"/>
          <p:cNvSpPr>
            <a:spLocks noGrp="1"/>
          </p:cNvSpPr>
          <p:nvPr>
            <p:ph type="sldNum" sz="quarter" idx="12"/>
          </p:nvPr>
        </p:nvSpPr>
        <p:spPr/>
        <p:txBody>
          <a:bodyPr/>
          <a:lstStyle/>
          <a:p>
            <a:fld id="{E2ED48CC-2634-4933-A27F-6A3B28B9008B}" type="slidenum">
              <a:rPr lang="de-DE" smtClean="0"/>
              <a:t>3</a:t>
            </a:fld>
            <a:endParaRPr lang="de-DE"/>
          </a:p>
        </p:txBody>
      </p:sp>
    </p:spTree>
    <p:extLst>
      <p:ext uri="{BB962C8B-B14F-4D97-AF65-F5344CB8AC3E}">
        <p14:creationId xmlns:p14="http://schemas.microsoft.com/office/powerpoint/2010/main" val="3001919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hteck 2"/>
          <p:cNvSpPr/>
          <p:nvPr/>
        </p:nvSpPr>
        <p:spPr>
          <a:xfrm>
            <a:off x="104775" y="549969"/>
            <a:ext cx="11849100" cy="5244769"/>
          </a:xfrm>
          <a:prstGeom prst="rect">
            <a:avLst/>
          </a:prstGeom>
        </p:spPr>
        <p:txBody>
          <a:bodyPr wrap="square">
            <a:spAutoFit/>
          </a:bodyPr>
          <a:lstStyle/>
          <a:p>
            <a:pPr marL="270510" marR="272415" algn="just">
              <a:lnSpc>
                <a:spcPct val="107000"/>
              </a:lnSpc>
              <a:spcAft>
                <a:spcPts val="800"/>
              </a:spcAft>
              <a:tabLst>
                <a:tab pos="5581015" algn="l"/>
              </a:tabLst>
            </a:pPr>
            <a:r>
              <a:rPr lang="en-US" sz="2400" dirty="0">
                <a:latin typeface="Calibri" panose="020F0502020204030204" pitchFamily="34" charset="0"/>
                <a:ea typeface="Calibri" panose="020F0502020204030204" pitchFamily="34" charset="0"/>
                <a:cs typeface="Times New Roman" panose="02020603050405020304" pitchFamily="18" charset="0"/>
              </a:rPr>
              <a:t>“Neither the worker in the oil field nor the chemist nor the digger of graphite or clay nor any who mans or makes the ships or trains or trucks nor the one who runs the machine that does the knurling on my bit of metal nor the president of the company performs his singular task because he wants me. </a:t>
            </a:r>
          </a:p>
          <a:p>
            <a:pPr marL="270510" marR="272415" algn="just">
              <a:lnSpc>
                <a:spcPct val="107000"/>
              </a:lnSpc>
              <a:spcAft>
                <a:spcPts val="800"/>
              </a:spcAft>
              <a:tabLst>
                <a:tab pos="5581015" algn="l"/>
              </a:tabLs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270510" marR="272415" algn="just">
              <a:lnSpc>
                <a:spcPct val="107000"/>
              </a:lnSpc>
              <a:spcAft>
                <a:spcPts val="800"/>
              </a:spcAft>
              <a:tabLst>
                <a:tab pos="5581015" algn="l"/>
              </a:tabLst>
            </a:pPr>
            <a:r>
              <a:rPr lang="en-US" sz="2400" dirty="0">
                <a:latin typeface="Calibri" panose="020F0502020204030204" pitchFamily="34" charset="0"/>
                <a:ea typeface="Calibri" panose="020F0502020204030204" pitchFamily="34" charset="0"/>
                <a:cs typeface="Times New Roman" panose="02020603050405020304" pitchFamily="18" charset="0"/>
              </a:rPr>
              <a:t>Each one wants me less, perhaps, than does a child in the first grade. Indeed, there are some among this vast multitude who never saw a pencil nor would they know how to use one. Their motivation is other than me. </a:t>
            </a:r>
          </a:p>
          <a:p>
            <a:pPr marL="270510" marR="272415" algn="just">
              <a:lnSpc>
                <a:spcPct val="107000"/>
              </a:lnSpc>
              <a:spcAft>
                <a:spcPts val="800"/>
              </a:spcAft>
              <a:tabLst>
                <a:tab pos="5581015" algn="l"/>
              </a:tabLst>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270510" marR="272415" algn="just">
              <a:lnSpc>
                <a:spcPct val="107000"/>
              </a:lnSpc>
              <a:spcAft>
                <a:spcPts val="800"/>
              </a:spcAft>
              <a:tabLst>
                <a:tab pos="5581015" algn="l"/>
              </a:tabLst>
            </a:pPr>
            <a:r>
              <a:rPr lang="en-US" sz="2400" dirty="0">
                <a:latin typeface="Calibri" panose="020F0502020204030204" pitchFamily="34" charset="0"/>
                <a:ea typeface="Calibri" panose="020F0502020204030204" pitchFamily="34" charset="0"/>
                <a:cs typeface="Times New Roman" panose="02020603050405020304" pitchFamily="18" charset="0"/>
              </a:rPr>
              <a:t>There is a fact still more astounding: The absence of a master mind, of anyone dictating or forcibly directing these countless actions which bring me into being. No trace of such a person can be found.” </a:t>
            </a:r>
            <a:endParaRPr lang="de-DE"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hteck 3"/>
          <p:cNvSpPr/>
          <p:nvPr/>
        </p:nvSpPr>
        <p:spPr>
          <a:xfrm>
            <a:off x="0" y="6483774"/>
            <a:ext cx="6096000" cy="344069"/>
          </a:xfrm>
          <a:prstGeom prst="rect">
            <a:avLst/>
          </a:prstGeom>
        </p:spPr>
        <p:txBody>
          <a:bodyPr>
            <a:spAutoFit/>
          </a:bodyPr>
          <a:lstStyle/>
          <a:p>
            <a:pPr algn="just">
              <a:lnSpc>
                <a:spcPct val="107000"/>
              </a:lnSpc>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‘I, pencil’, by Leonard E. Read. 1958</a:t>
            </a:r>
            <a:endParaRPr lang="de-DE"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Foliennummernplatzhalter 4"/>
          <p:cNvSpPr>
            <a:spLocks noGrp="1"/>
          </p:cNvSpPr>
          <p:nvPr>
            <p:ph type="sldNum" sz="quarter" idx="12"/>
          </p:nvPr>
        </p:nvSpPr>
        <p:spPr/>
        <p:txBody>
          <a:bodyPr/>
          <a:lstStyle/>
          <a:p>
            <a:fld id="{E2ED48CC-2634-4933-A27F-6A3B28B9008B}" type="slidenum">
              <a:rPr lang="de-DE" smtClean="0"/>
              <a:t>4</a:t>
            </a:fld>
            <a:endParaRPr lang="de-DE"/>
          </a:p>
        </p:txBody>
      </p:sp>
    </p:spTree>
    <p:extLst>
      <p:ext uri="{BB962C8B-B14F-4D97-AF65-F5344CB8AC3E}">
        <p14:creationId xmlns:p14="http://schemas.microsoft.com/office/powerpoint/2010/main" val="3864661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Rechteck 3"/>
          <p:cNvSpPr/>
          <p:nvPr/>
        </p:nvSpPr>
        <p:spPr>
          <a:xfrm>
            <a:off x="0" y="6483774"/>
            <a:ext cx="6096000" cy="344069"/>
          </a:xfrm>
          <a:prstGeom prst="rect">
            <a:avLst/>
          </a:prstGeom>
        </p:spPr>
        <p:txBody>
          <a:bodyPr>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François Quesnay: Tableau économique (1758)</a:t>
            </a:r>
            <a:endParaRPr kumimoji="0" lang="de-DE"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146" name="Picture 2" descr="Datei:Quesnay Tablea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2850" y="647440"/>
            <a:ext cx="3648057" cy="6131188"/>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1943100" y="0"/>
            <a:ext cx="837819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1) First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schematic</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representation</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of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economic</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cycle</a:t>
            </a:r>
            <a:endPar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148" name="Picture 4" descr="http://www.newschool.edu/nssr/het/essays/youth/image/tableau23.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890" y="718717"/>
            <a:ext cx="7047961" cy="4996023"/>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p:cNvSpPr txBox="1"/>
          <p:nvPr/>
        </p:nvSpPr>
        <p:spPr>
          <a:xfrm>
            <a:off x="537414" y="5899202"/>
            <a:ext cx="43293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Closed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system</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all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processes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balanced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99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0" name="Picture 2" descr="https://media.licdn.com/mpr/mpr/shrinknp_800_800/p/1/005/082/36d/2a6d36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9568" y="1201736"/>
            <a:ext cx="6861932" cy="4989513"/>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141950" y="133329"/>
            <a:ext cx="11960838" cy="95410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1)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Specialization</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and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complexity</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of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industrial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network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increased</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drastically</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during</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industrial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revolution</a:t>
            </a:r>
            <a:endPar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0362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17065" y="6183065"/>
            <a:ext cx="674935" cy="67493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feld 4"/>
          <p:cNvSpPr txBox="1"/>
          <p:nvPr/>
        </p:nvSpPr>
        <p:spPr>
          <a:xfrm>
            <a:off x="1080617" y="133329"/>
            <a:ext cx="1008353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1)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How</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do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major</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economic</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changes</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impact</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800" b="1" i="0" u="none" strike="noStrike" kern="1200" cap="none" spc="0" normalizeH="0" baseline="0" noProof="0" dirty="0" err="1">
                <a:ln>
                  <a:noFill/>
                </a:ln>
                <a:solidFill>
                  <a:prstClr val="black"/>
                </a:solidFill>
                <a:effectLst/>
                <a:uLnTx/>
                <a:uFillTx/>
                <a:latin typeface="Calibri" panose="020F0502020204030204"/>
                <a:ea typeface="+mn-ea"/>
                <a:cs typeface="+mn-cs"/>
              </a:rPr>
              <a:t>industrial</a:t>
            </a:r>
            <a:r>
              <a:rPr kumimoji="0" lang="de-DE" sz="2800" b="1" i="0" u="none" strike="noStrike" kern="1200" cap="none" spc="0" normalizeH="0" baseline="0" noProof="0" dirty="0">
                <a:ln>
                  <a:noFill/>
                </a:ln>
                <a:solidFill>
                  <a:prstClr val="black"/>
                </a:solidFill>
                <a:effectLst/>
                <a:uLnTx/>
                <a:uFillTx/>
                <a:latin typeface="Calibri" panose="020F0502020204030204"/>
                <a:ea typeface="+mn-ea"/>
                <a:cs typeface="+mn-cs"/>
              </a:rPr>
              <a:t> network?</a:t>
            </a:r>
          </a:p>
        </p:txBody>
      </p:sp>
      <p:pic>
        <p:nvPicPr>
          <p:cNvPr id="8194" name="Picture 2" descr="https://upload.wikimedia.org/wikipedia/commons/a/a8/Italian_battleship_Roma_(1940)_starboard_bow_vi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1363662"/>
            <a:ext cx="6109440" cy="333473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polpix.sueddeutsche.com/polopoly_fs/1.526451.1357420343!/httpImage/image.jpg_gen/derivatives/900x600/ima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1" y="1363662"/>
            <a:ext cx="4451350" cy="3336089"/>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p:cNvSpPr txBox="1"/>
          <p:nvPr/>
        </p:nvSpPr>
        <p:spPr>
          <a:xfrm>
            <a:off x="-54502" y="5036232"/>
            <a:ext cx="12353768"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First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major</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application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input-output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analysis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was in WW II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can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we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use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it</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to</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understand</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how</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we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can</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peacefully</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transform</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metabolism</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our</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society</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3195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p:cNvCxnSpPr/>
          <p:nvPr/>
        </p:nvCxnSpPr>
        <p:spPr>
          <a:xfrm>
            <a:off x="7427383" y="4814892"/>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427383" y="4260325"/>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7427383" y="2901425"/>
            <a:ext cx="76623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542" name="TextBox 1"/>
          <p:cNvSpPr txBox="1">
            <a:spLocks noChangeArrowheads="1"/>
          </p:cNvSpPr>
          <p:nvPr/>
        </p:nvSpPr>
        <p:spPr bwMode="auto">
          <a:xfrm>
            <a:off x="514188" y="134048"/>
            <a:ext cx="1139126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defRPr/>
            </a:pP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Basic </a:t>
            </a:r>
            <a:r>
              <a:rPr lang="de-DE" altLang="en-US" sz="2800" b="1" dirty="0">
                <a:solidFill>
                  <a:prstClr val="black"/>
                </a:solidFill>
                <a:latin typeface="Tahoma" panose="020B0604030504040204" pitchFamily="34" charset="0"/>
                <a:ea typeface="Tahoma" panose="020B0604030504040204" pitchFamily="34" charset="0"/>
                <a:cs typeface="Tahoma" panose="020B0604030504040204" pitchFamily="34" charset="0"/>
              </a:rPr>
              <a:t>linear </a:t>
            </a:r>
            <a:r>
              <a:rPr lang="de-DE" altLang="en-US" sz="2800" b="1" dirty="0" err="1">
                <a:solidFill>
                  <a:prstClr val="black"/>
                </a:solidFill>
                <a:latin typeface="Tahoma" panose="020B0604030504040204" pitchFamily="34" charset="0"/>
                <a:ea typeface="Tahoma" panose="020B0604030504040204" pitchFamily="34" charset="0"/>
                <a:cs typeface="Tahoma" panose="020B0604030504040204" pitchFamily="34" charset="0"/>
              </a:rPr>
              <a:t>model</a:t>
            </a:r>
            <a:r>
              <a:rPr lang="de-DE" altLang="en-US" sz="2800" b="1" dirty="0">
                <a:solidFill>
                  <a:prstClr val="black"/>
                </a:solidFill>
                <a:latin typeface="Tahoma" panose="020B0604030504040204" pitchFamily="34" charset="0"/>
                <a:ea typeface="Tahoma" panose="020B0604030504040204" pitchFamily="34" charset="0"/>
                <a:cs typeface="Tahoma" panose="020B0604030504040204" pitchFamily="34" charset="0"/>
              </a:rPr>
              <a:t> of an </a:t>
            </a:r>
            <a:r>
              <a:rPr lang="de-DE" altLang="en-US" sz="2800" b="1" dirty="0" err="1">
                <a:solidFill>
                  <a:prstClr val="black"/>
                </a:solidFill>
                <a:latin typeface="Tahoma" panose="020B0604030504040204" pitchFamily="34" charset="0"/>
                <a:ea typeface="Tahoma" panose="020B0604030504040204" pitchFamily="34" charset="0"/>
                <a:cs typeface="Tahoma" panose="020B0604030504040204" pitchFamily="34" charset="0"/>
              </a:rPr>
              <a:t>industrial</a:t>
            </a:r>
            <a:r>
              <a:rPr lang="de-DE" altLang="en-US" sz="28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de-DE" altLang="en-US" sz="2800" b="1" dirty="0" err="1">
                <a:solidFill>
                  <a:prstClr val="black"/>
                </a:solidFill>
                <a:latin typeface="Tahoma" panose="020B0604030504040204" pitchFamily="34" charset="0"/>
                <a:ea typeface="Tahoma" panose="020B0604030504040204" pitchFamily="34" charset="0"/>
                <a:cs typeface="Tahoma" panose="020B0604030504040204" pitchFamily="34" charset="0"/>
              </a:rPr>
              <a:t>process</a:t>
            </a:r>
            <a:r>
              <a:rPr lang="de-DE" altLang="en-US" sz="2800" b="1" dirty="0">
                <a:solidFill>
                  <a:prstClr val="black"/>
                </a:solidFill>
                <a:latin typeface="Tahoma" panose="020B0604030504040204" pitchFamily="34" charset="0"/>
                <a:ea typeface="Tahoma" panose="020B0604030504040204" pitchFamily="34" charset="0"/>
                <a:cs typeface="Tahoma" panose="020B0604030504040204" pitchFamily="34" charset="0"/>
              </a:rPr>
              <a:t>: The </a:t>
            </a:r>
            <a:r>
              <a:rPr lang="de-DE" altLang="en-US" sz="2800" b="1" dirty="0" err="1">
                <a:solidFill>
                  <a:prstClr val="black"/>
                </a:solidFill>
                <a:latin typeface="Tahoma" panose="020B0604030504040204" pitchFamily="34" charset="0"/>
                <a:ea typeface="Tahoma" panose="020B0604030504040204" pitchFamily="34" charset="0"/>
                <a:cs typeface="Tahoma" panose="020B0604030504040204" pitchFamily="34" charset="0"/>
              </a:rPr>
              <a:t>unit</a:t>
            </a:r>
            <a:r>
              <a:rPr lang="de-DE" altLang="en-US" sz="28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de-DE" altLang="en-US" sz="2800" b="1" dirty="0" err="1">
                <a:solidFill>
                  <a:prstClr val="black"/>
                </a:solidFill>
                <a:latin typeface="Tahoma" panose="020B0604030504040204" pitchFamily="34" charset="0"/>
                <a:ea typeface="Tahoma" panose="020B0604030504040204" pitchFamily="34" charset="0"/>
                <a:cs typeface="Tahoma" panose="020B0604030504040204" pitchFamily="34" charset="0"/>
              </a:rPr>
              <a:t>process</a:t>
            </a:r>
            <a:endParaRPr lang="de-DE" altLang="en-US" sz="28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All </a:t>
            </a:r>
            <a:r>
              <a:rPr kumimoji="0" lang="de-DE" altLang="en-US"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inflow</a:t>
            </a: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and </a:t>
            </a:r>
            <a:r>
              <a:rPr kumimoji="0" lang="de-DE" altLang="en-US"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outflows</a:t>
            </a: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altLang="en-US"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are</a:t>
            </a: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altLang="en-US"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normalized</a:t>
            </a: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per </a:t>
            </a:r>
            <a:r>
              <a:rPr kumimoji="0" lang="de-DE" altLang="en-US"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main</a:t>
            </a:r>
            <a:r>
              <a:rPr kumimoji="0" lang="de-DE" alt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altLang="en-US"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output</a:t>
            </a:r>
            <a:endParaRPr kumimoji="0" lang="de-DE" altLang="en-US" sz="2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Rectangle 1"/>
          <p:cNvSpPr/>
          <p:nvPr/>
        </p:nvSpPr>
        <p:spPr>
          <a:xfrm>
            <a:off x="6096000" y="2531008"/>
            <a:ext cx="1725083" cy="24955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1" i="0" u="none" strike="noStrike" kern="1200" cap="none" spc="0" normalizeH="0" baseline="0" noProof="0" dirty="0">
                <a:ln>
                  <a:noFill/>
                </a:ln>
                <a:solidFill>
                  <a:prstClr val="white"/>
                </a:solidFill>
                <a:effectLst/>
                <a:uLnTx/>
                <a:uFillTx/>
                <a:latin typeface="Calibri" panose="020F0502020204030204"/>
                <a:ea typeface="+mn-ea"/>
                <a:cs typeface="+mn-cs"/>
              </a:rPr>
              <a:t>Unit Process: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Primary steel production,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Germany, 2008</a:t>
            </a:r>
            <a:endParaRPr kumimoji="0" lang="en-US" sz="2133"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544" name="TextBox 22"/>
          <p:cNvSpPr txBox="1">
            <a:spLocks noChangeArrowheads="1"/>
          </p:cNvSpPr>
          <p:nvPr/>
        </p:nvSpPr>
        <p:spPr bwMode="auto">
          <a:xfrm>
            <a:off x="8132234" y="2681292"/>
            <a:ext cx="101983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 t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steel</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 name="TextBox 28"/>
          <p:cNvSpPr txBox="1">
            <a:spLocks noChangeArrowheads="1"/>
          </p:cNvSpPr>
          <p:nvPr/>
        </p:nvSpPr>
        <p:spPr bwMode="auto">
          <a:xfrm>
            <a:off x="8132233" y="4110041"/>
            <a:ext cx="116089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2.8 t CO</a:t>
            </a:r>
            <a:r>
              <a:rPr kumimoji="0" lang="de-DE"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2543" name="TextBox 29"/>
          <p:cNvSpPr txBox="1">
            <a:spLocks noChangeArrowheads="1"/>
          </p:cNvSpPr>
          <p:nvPr/>
        </p:nvSpPr>
        <p:spPr bwMode="auto">
          <a:xfrm>
            <a:off x="8132234" y="4620158"/>
            <a:ext cx="140775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300 kg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slag</a:t>
            </a:r>
            <a:endParaRPr kumimoji="0" lang="en-US"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2547" name="TextBox 27"/>
          <p:cNvSpPr txBox="1">
            <a:spLocks noChangeArrowheads="1"/>
          </p:cNvSpPr>
          <p:nvPr/>
        </p:nvSpPr>
        <p:spPr bwMode="auto">
          <a:xfrm>
            <a:off x="7918450" y="2319341"/>
            <a:ext cx="19896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Main </a:t>
            </a:r>
            <a:r>
              <a:rPr kumimoji="0" lang="de-DE" altLang="en-US" sz="2133" b="1"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product</a:t>
            </a:r>
            <a:r>
              <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45" name="TextBox 37"/>
          <p:cNvSpPr txBox="1">
            <a:spLocks noChangeArrowheads="1"/>
          </p:cNvSpPr>
          <p:nvPr/>
        </p:nvSpPr>
        <p:spPr bwMode="auto">
          <a:xfrm>
            <a:off x="7948083" y="3305709"/>
            <a:ext cx="1627369"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Emissions</a:t>
            </a:r>
            <a:r>
              <a:rPr kumimoji="0" lang="en-US"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Waste</a:t>
            </a:r>
            <a:r>
              <a:rPr kumimoji="0" lang="de-DE"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p:txBody>
      </p:sp>
      <p:cxnSp>
        <p:nvCxnSpPr>
          <p:cNvPr id="46" name="Straight Arrow Connector 45"/>
          <p:cNvCxnSpPr/>
          <p:nvPr/>
        </p:nvCxnSpPr>
        <p:spPr>
          <a:xfrm>
            <a:off x="5520267" y="4283608"/>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520267" y="4857225"/>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5520267" y="2715158"/>
            <a:ext cx="57573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1" name="Left Brace 40"/>
          <p:cNvSpPr/>
          <p:nvPr/>
        </p:nvSpPr>
        <p:spPr>
          <a:xfrm>
            <a:off x="3562350" y="2531008"/>
            <a:ext cx="385233" cy="692151"/>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Left Brace 51"/>
          <p:cNvSpPr/>
          <p:nvPr/>
        </p:nvSpPr>
        <p:spPr>
          <a:xfrm>
            <a:off x="3564466" y="3716341"/>
            <a:ext cx="378883" cy="1238251"/>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54" name="TextBox 52"/>
          <p:cNvSpPr txBox="1">
            <a:spLocks noChangeArrowheads="1"/>
          </p:cNvSpPr>
          <p:nvPr/>
        </p:nvSpPr>
        <p:spPr bwMode="auto">
          <a:xfrm>
            <a:off x="2004482" y="2507725"/>
            <a:ext cx="147508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Precursor</a:t>
            </a:r>
            <a:endPar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products</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55" name="TextBox 53"/>
          <p:cNvSpPr txBox="1">
            <a:spLocks noChangeArrowheads="1"/>
          </p:cNvSpPr>
          <p:nvPr/>
        </p:nvSpPr>
        <p:spPr bwMode="auto">
          <a:xfrm>
            <a:off x="2053167" y="3894142"/>
            <a:ext cx="149111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Natural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resources</a:t>
            </a:r>
            <a:endParaRPr kumimoji="0" lang="en-US" altLang="en-US" sz="2133" b="1"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6" name="TextBox 54"/>
          <p:cNvSpPr txBox="1">
            <a:spLocks noChangeArrowheads="1"/>
          </p:cNvSpPr>
          <p:nvPr/>
        </p:nvSpPr>
        <p:spPr bwMode="auto">
          <a:xfrm>
            <a:off x="4034366" y="4645558"/>
            <a:ext cx="124264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260 kg O</a:t>
            </a:r>
            <a:r>
              <a:rPr kumimoji="0" lang="de-DE" altLang="en-US" sz="1867" b="0" i="0" u="none" strike="noStrike" kern="1200" cap="none" spc="0" normalizeH="0" baseline="-25000" noProof="0">
                <a:ln>
                  <a:noFill/>
                </a:ln>
                <a:solidFill>
                  <a:srgbClr val="B6793C"/>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7" name="TextBox 55"/>
          <p:cNvSpPr txBox="1">
            <a:spLocks noChangeArrowheads="1"/>
          </p:cNvSpPr>
          <p:nvPr/>
        </p:nvSpPr>
        <p:spPr bwMode="auto">
          <a:xfrm>
            <a:off x="4034367" y="3987275"/>
            <a:ext cx="1178528"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1.5 t </a:t>
            </a:r>
            <a:r>
              <a:rPr kumimoji="0" lang="de-DE" altLang="en-US" sz="1867" b="0"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iron</a:t>
            </a: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ore</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8" name="TextBox 56"/>
          <p:cNvSpPr txBox="1">
            <a:spLocks noChangeArrowheads="1"/>
          </p:cNvSpPr>
          <p:nvPr/>
        </p:nvSpPr>
        <p:spPr bwMode="auto">
          <a:xfrm>
            <a:off x="3848100" y="2505608"/>
            <a:ext cx="152798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945 kg Coke</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59" name="TextBox 57"/>
          <p:cNvSpPr txBox="1">
            <a:spLocks noChangeArrowheads="1"/>
          </p:cNvSpPr>
          <p:nvPr/>
        </p:nvSpPr>
        <p:spPr bwMode="auto">
          <a:xfrm>
            <a:off x="3848100" y="2905658"/>
            <a:ext cx="199246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1800 kWh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Electr</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60" name="TextBox 58"/>
          <p:cNvSpPr txBox="1">
            <a:spLocks noChangeArrowheads="1"/>
          </p:cNvSpPr>
          <p:nvPr/>
        </p:nvSpPr>
        <p:spPr bwMode="auto">
          <a:xfrm>
            <a:off x="3848100" y="3623208"/>
            <a:ext cx="207140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400 kg Limestone</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cxnSp>
        <p:nvCxnSpPr>
          <p:cNvPr id="62" name="Straight Arrow Connector 61"/>
          <p:cNvCxnSpPr/>
          <p:nvPr/>
        </p:nvCxnSpPr>
        <p:spPr>
          <a:xfrm>
            <a:off x="5918200" y="3125792"/>
            <a:ext cx="1905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4" name="Straight Arrow Connector 63"/>
          <p:cNvCxnSpPr/>
          <p:nvPr/>
        </p:nvCxnSpPr>
        <p:spPr>
          <a:xfrm>
            <a:off x="5918200" y="3820058"/>
            <a:ext cx="190500"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sp>
        <p:nvSpPr>
          <p:cNvPr id="71" name="Textfeld 70"/>
          <p:cNvSpPr txBox="1">
            <a:spLocks noChangeArrowheads="1"/>
          </p:cNvSpPr>
          <p:nvPr/>
        </p:nvSpPr>
        <p:spPr bwMode="auto">
          <a:xfrm>
            <a:off x="1728130" y="5247018"/>
            <a:ext cx="756649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Each industrial process is assigned one main product.</a:t>
            </a:r>
          </a:p>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Flows are recorded in ‘natural’ physical unit.</a:t>
            </a:r>
          </a:p>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Accounting on multiple physical layers.</a:t>
            </a:r>
            <a:endParaRPr kumimoji="0" lang="de-DE"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8" name="Textfeld 27"/>
          <p:cNvSpPr txBox="1">
            <a:spLocks noChangeArrowheads="1"/>
          </p:cNvSpPr>
          <p:nvPr/>
        </p:nvSpPr>
        <p:spPr bwMode="auto">
          <a:xfrm>
            <a:off x="1457939" y="1426049"/>
            <a:ext cx="930152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23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Take process inventory and normalize it to 1 unit of main product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23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(here: by dividing all flows by 10 million)</a:t>
            </a:r>
            <a:endParaRPr kumimoji="0" lang="de-DE" altLang="de-DE" sz="23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129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029126" y="66144"/>
            <a:ext cx="58737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The input-output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table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(IOT)</a:t>
            </a:r>
          </a:p>
        </p:txBody>
      </p:sp>
      <p:sp>
        <p:nvSpPr>
          <p:cNvPr id="3" name="Textfeld 2"/>
          <p:cNvSpPr txBox="1"/>
          <p:nvPr/>
        </p:nvSpPr>
        <p:spPr>
          <a:xfrm>
            <a:off x="228600" y="1381125"/>
            <a:ext cx="6016583" cy="4154984"/>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The IO-</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process</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model</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lphaLcParenR"/>
              <a:tabLst/>
              <a:defRPr/>
            </a:pP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Each</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industry</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produces</a:t>
            </a:r>
            <a:r>
              <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one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unique</a:t>
            </a:r>
            <a:r>
              <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2400" b="1" i="0" u="none" strike="noStrike" kern="1200" cap="none" spc="0" normalizeH="0" baseline="0" noProof="0" dirty="0" err="1">
                <a:ln>
                  <a:noFill/>
                </a:ln>
                <a:solidFill>
                  <a:prstClr val="black"/>
                </a:solidFill>
                <a:effectLst/>
                <a:uLnTx/>
                <a:uFillTx/>
                <a:latin typeface="Calibri" panose="020F0502020204030204"/>
                <a:ea typeface="+mn-ea"/>
                <a:cs typeface="+mn-cs"/>
              </a:rPr>
              <a:t>product</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Each industry buys other products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Each industry receives input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of capital service and labour ‘</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value added</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2400" b="0" i="0" u="none" strike="noStrike" kern="1200" cap="none" spc="0" normalizeH="0" baseline="0" noProof="0" dirty="0" err="1">
                <a:ln>
                  <a:noFill/>
                </a:ln>
                <a:solidFill>
                  <a:prstClr val="black"/>
                </a:solidFill>
                <a:effectLst/>
                <a:uLnTx/>
                <a:uFillTx/>
                <a:latin typeface="Calibri" panose="020F0502020204030204"/>
                <a:ea typeface="+mn-ea"/>
                <a:cs typeface="+mn-cs"/>
              </a:rPr>
              <a:t>Wertsch</a:t>
            </a:r>
            <a:r>
              <a:rPr kumimoji="0" lang="de-DE" sz="2400" b="0" i="0" u="none" strike="noStrike" kern="1200" cap="none" spc="0" normalizeH="0" baseline="0" noProof="0" dirty="0" err="1">
                <a:ln>
                  <a:noFill/>
                </a:ln>
                <a:solidFill>
                  <a:prstClr val="black"/>
                </a:solidFill>
                <a:effectLst/>
                <a:uLnTx/>
                <a:uFillTx/>
                <a:latin typeface="Calibri" panose="020F0502020204030204"/>
                <a:ea typeface="+mn-ea"/>
                <a:cs typeface="+mn-cs"/>
              </a:rPr>
              <a:t>öpfung</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Each industry description is </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balanced</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if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all flows are measured in the same unit.</a:t>
            </a:r>
            <a:endParaRPr kumimoji="0" lang="de-DE"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5183" y="990977"/>
            <a:ext cx="5315334" cy="5312591"/>
          </a:xfrm>
          <a:prstGeom prst="rect">
            <a:avLst/>
          </a:prstGeom>
        </p:spPr>
      </p:pic>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D48CC-2634-4933-A27F-6A3B28B9008B}"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49292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1471</Words>
  <Application>Microsoft Office PowerPoint</Application>
  <PresentationFormat>Breitbild</PresentationFormat>
  <Paragraphs>261</Paragraphs>
  <Slides>25</Slides>
  <Notes>2</Notes>
  <HiddenSlides>0</HiddenSlides>
  <MMClips>0</MMClips>
  <ScaleCrop>false</ScaleCrop>
  <HeadingPairs>
    <vt:vector size="8" baseType="variant">
      <vt:variant>
        <vt:lpstr>Verwendete Schriftarten</vt:lpstr>
      </vt:variant>
      <vt:variant>
        <vt:i4>7</vt:i4>
      </vt:variant>
      <vt:variant>
        <vt:lpstr>Design</vt:lpstr>
      </vt:variant>
      <vt:variant>
        <vt:i4>2</vt:i4>
      </vt:variant>
      <vt:variant>
        <vt:lpstr>Eingebettete OLE-Server</vt:lpstr>
      </vt:variant>
      <vt:variant>
        <vt:i4>1</vt:i4>
      </vt:variant>
      <vt:variant>
        <vt:lpstr>Folientitel</vt:lpstr>
      </vt:variant>
      <vt:variant>
        <vt:i4>25</vt:i4>
      </vt:variant>
    </vt:vector>
  </HeadingPairs>
  <TitlesOfParts>
    <vt:vector size="35" baseType="lpstr">
      <vt:lpstr>ＭＳ Ｐゴシック</vt:lpstr>
      <vt:lpstr>Arial</vt:lpstr>
      <vt:lpstr>Calibri</vt:lpstr>
      <vt:lpstr>Calibri Light</vt:lpstr>
      <vt:lpstr>Tahoma</vt:lpstr>
      <vt:lpstr>Times New Roman</vt:lpstr>
      <vt:lpstr>Wingdings</vt:lpstr>
      <vt:lpstr>Office Theme</vt:lpstr>
      <vt:lpstr>5_Office Theme</vt:lpstr>
      <vt:lpstr>Formel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Stefan Pauliuk</dc:creator>
  <cp:lastModifiedBy>Stefan Pauliuk</cp:lastModifiedBy>
  <cp:revision>108</cp:revision>
  <dcterms:created xsi:type="dcterms:W3CDTF">2016-03-31T16:04:39Z</dcterms:created>
  <dcterms:modified xsi:type="dcterms:W3CDTF">2026-02-19T17:08:06Z</dcterms:modified>
</cp:coreProperties>
</file>