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58" r:id="rId2"/>
    <p:sldId id="308" r:id="rId3"/>
    <p:sldId id="295" r:id="rId4"/>
    <p:sldId id="297" r:id="rId5"/>
    <p:sldId id="299" r:id="rId6"/>
    <p:sldId id="301" r:id="rId7"/>
    <p:sldId id="303" r:id="rId8"/>
    <p:sldId id="304" r:id="rId9"/>
    <p:sldId id="357" r:id="rId10"/>
    <p:sldId id="260" r:id="rId11"/>
    <p:sldId id="310" r:id="rId12"/>
    <p:sldId id="311" r:id="rId13"/>
    <p:sldId id="287" r:id="rId14"/>
    <p:sldId id="312" r:id="rId15"/>
    <p:sldId id="313" r:id="rId16"/>
    <p:sldId id="279" r:id="rId17"/>
    <p:sldId id="315" r:id="rId18"/>
    <p:sldId id="309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EF8"/>
    <a:srgbClr val="FFF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45" autoAdjust="0"/>
    <p:restoredTop sz="94660"/>
  </p:normalViewPr>
  <p:slideViewPr>
    <p:cSldViewPr snapToGrid="0">
      <p:cViewPr varScale="1">
        <p:scale>
          <a:sx n="87" d="100"/>
          <a:sy n="87" d="100"/>
        </p:scale>
        <p:origin x="8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7A5A8B-2A0B-4550-84FE-3B8190141B85}" type="datetimeFigureOut">
              <a:rPr lang="de-DE" smtClean="0"/>
              <a:t>16.01.2018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2AF451-6CFE-4D8D-A08B-044C1ED3A4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0745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D6033-4351-40BF-8CAC-6145D5AADB4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0802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1DCA4-E1CA-41C6-80DE-3A327D2C7922}" type="datetime1">
              <a:rPr lang="de-DE" smtClean="0"/>
              <a:t>16.01.2018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8671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6F67-BF20-4E69-AE38-1AC76523A159}" type="datetime1">
              <a:rPr lang="de-DE" smtClean="0"/>
              <a:t>16.01.2018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5703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FCEFC-AF27-4425-BA66-B758870B3F4A}" type="datetime1">
              <a:rPr lang="de-DE" smtClean="0"/>
              <a:t>16.01.2018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506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285FB-3014-4180-B083-3916A275E416}" type="datetime1">
              <a:rPr lang="de-DE" smtClean="0"/>
              <a:t>16.01.2018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9590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AE55-DF3F-4376-9EF3-ACDB85143C74}" type="datetime1">
              <a:rPr lang="de-DE" smtClean="0"/>
              <a:t>16.01.2018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5155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E87A0-4D08-4F79-83A6-25B3D16E9B90}" type="datetime1">
              <a:rPr lang="de-DE" smtClean="0"/>
              <a:t>16.01.2018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70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42C02-78F1-4C59-BA21-5EEFE661920B}" type="datetime1">
              <a:rPr lang="de-DE" smtClean="0"/>
              <a:t>16.01.2018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8963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28559-0AEB-457F-964A-2D86B0A6BFD9}" type="datetime1">
              <a:rPr lang="de-DE" smtClean="0"/>
              <a:t>16.01.2018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9404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D3A64-FC4B-4F57-A09A-BB60C4F6BC04}" type="datetime1">
              <a:rPr lang="de-DE" smtClean="0"/>
              <a:t>16.01.2018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5426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E5EEB-96AD-4E4E-B187-5F371D8EE152}" type="datetime1">
              <a:rPr lang="de-DE" smtClean="0"/>
              <a:t>16.01.2018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8432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70B71-BD1B-4A24-BA16-BA61D18F5B0A}" type="datetime1">
              <a:rPr lang="de-DE" smtClean="0"/>
              <a:t>16.01.2018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114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984F7-AFA8-44CA-A3E5-761546E9670D}" type="datetime1">
              <a:rPr lang="de-DE" smtClean="0"/>
              <a:t>16.01.2018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868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png"/><Relationship Id="rId5" Type="http://schemas.openxmlformats.org/officeDocument/2006/relationships/image" Target="../media/image22.wmf"/><Relationship Id="rId4" Type="http://schemas.openxmlformats.org/officeDocument/2006/relationships/oleObject" Target="../embeddings/oleObject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png"/><Relationship Id="rId5" Type="http://schemas.openxmlformats.org/officeDocument/2006/relationships/image" Target="../media/image15.wmf"/><Relationship Id="rId4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carbonfootprintofnations.com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hyperlink" Target="http://carbonfootprintofnations.com/content/carbon_footprint_worldwide_1990_2010_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carbonfootprintofnations.com/content/environmental_footprint_of_nations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hyperlink" Target="http://www.environmentalfootprints.org/infographics?type=worldmap" TargetMode="External"/><Relationship Id="rId4" Type="http://schemas.openxmlformats.org/officeDocument/2006/relationships/hyperlink" Target="http://onlinelibrary.wiley.com/doi/10.1111/jiec.12104/abstract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hyperlink" Target="http://www.lcatextbook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22794" y="175425"/>
            <a:ext cx="7552901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>
                <a:solidFill>
                  <a:schemeClr val="accent6">
                    <a:lumMod val="50000"/>
                  </a:schemeClr>
                </a:solidFill>
              </a:rPr>
              <a:t>Industrial Ecology open online course (IEooc)</a:t>
            </a:r>
          </a:p>
          <a:p>
            <a:pPr algn="ctr"/>
            <a:endParaRPr lang="en-US" sz="280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280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280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280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280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3600" b="1" smtClean="0">
                <a:solidFill>
                  <a:schemeClr val="accent6">
                    <a:lumMod val="50000"/>
                  </a:schemeClr>
                </a:solidFill>
              </a:rPr>
              <a:t>Part II: Methods</a:t>
            </a:r>
          </a:p>
          <a:p>
            <a:pPr algn="ctr"/>
            <a:endParaRPr lang="en-US" sz="1600" b="1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3200" smtClean="0">
                <a:solidFill>
                  <a:schemeClr val="accent6">
                    <a:lumMod val="50000"/>
                  </a:schemeClr>
                </a:solidFill>
              </a:rPr>
              <a:t>Methodology 5: Input-output analysis</a:t>
            </a:r>
            <a:endParaRPr lang="en-US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3200" smtClean="0">
                <a:solidFill>
                  <a:schemeClr val="accent6">
                    <a:lumMod val="50000"/>
                  </a:schemeClr>
                </a:solidFill>
              </a:rPr>
              <a:t>IEooc_Methods5_Lecture2</a:t>
            </a:r>
          </a:p>
          <a:p>
            <a:pPr algn="ctr"/>
            <a:endParaRPr lang="en-US" sz="1200" b="1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GB" sz="3200" b="1" smtClean="0">
                <a:solidFill>
                  <a:schemeClr val="accent6">
                    <a:lumMod val="50000"/>
                  </a:schemeClr>
                </a:solidFill>
              </a:rPr>
              <a:t>Multiregional input-output analysis (MRIO)</a:t>
            </a:r>
            <a:endParaRPr lang="en-US" sz="3200" b="1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3200" b="1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2800" smtClean="0">
                <a:solidFill>
                  <a:schemeClr val="accent6">
                    <a:lumMod val="50000"/>
                  </a:schemeClr>
                </a:solidFill>
              </a:rPr>
              <a:t>Stefan Pauliuk, University of Freiburg, Germany</a:t>
            </a:r>
          </a:p>
          <a:p>
            <a:pPr algn="ctr"/>
            <a:endParaRPr lang="en-US" sz="3200" b="1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6687"/>
            <a:ext cx="1855306" cy="17792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4" r="16173"/>
          <a:stretch/>
        </p:blipFill>
        <p:spPr>
          <a:xfrm>
            <a:off x="1854598" y="866687"/>
            <a:ext cx="1908314" cy="17792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454" y="869616"/>
            <a:ext cx="2572306" cy="1779220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ED5BB-D716-45F9-9F4F-70DFD74EEF08}" type="slidenum">
              <a:rPr lang="de-DE" smtClean="0"/>
              <a:t>1</a:t>
            </a:fld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189" y="1019441"/>
            <a:ext cx="3607315" cy="14737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" r="17441"/>
          <a:stretch/>
        </p:blipFill>
        <p:spPr>
          <a:xfrm>
            <a:off x="7999136" y="869616"/>
            <a:ext cx="1908810" cy="177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6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397" y="803908"/>
            <a:ext cx="7149276" cy="27393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3752850" y="85725"/>
            <a:ext cx="3457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smtClean="0"/>
              <a:t>A </a:t>
            </a:r>
            <a:r>
              <a:rPr lang="de-DE" sz="2800" b="1" err="1" smtClean="0"/>
              <a:t>and</a:t>
            </a:r>
            <a:r>
              <a:rPr lang="de-DE" sz="2800" b="1" smtClean="0"/>
              <a:t> L in </a:t>
            </a:r>
            <a:r>
              <a:rPr lang="de-DE" sz="2800" b="1" err="1" smtClean="0"/>
              <a:t>mixed</a:t>
            </a:r>
            <a:r>
              <a:rPr lang="de-DE" sz="2800" b="1" smtClean="0"/>
              <a:t> </a:t>
            </a:r>
            <a:r>
              <a:rPr lang="de-DE" sz="2800" b="1" err="1" smtClean="0"/>
              <a:t>units</a:t>
            </a:r>
            <a:endParaRPr lang="de-DE" sz="2800" b="1"/>
          </a:p>
        </p:txBody>
      </p:sp>
      <p:sp>
        <p:nvSpPr>
          <p:cNvPr id="6" name="Textfeld 5"/>
          <p:cNvSpPr txBox="1"/>
          <p:nvPr/>
        </p:nvSpPr>
        <p:spPr>
          <a:xfrm>
            <a:off x="971550" y="4544077"/>
            <a:ext cx="10009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smtClean="0"/>
              <a:t>If the IOT has mixed units, A and L also have mixed units. That is no problem.</a:t>
            </a:r>
          </a:p>
          <a:p>
            <a:r>
              <a:rPr lang="en-GB" sz="2400" smtClean="0"/>
              <a:t>[L] denotes the units (of measurement) of L. Same for A.</a:t>
            </a:r>
          </a:p>
          <a:p>
            <a:endParaRPr lang="en-GB" sz="2400" smtClean="0"/>
          </a:p>
          <a:p>
            <a:r>
              <a:rPr lang="en-GB" sz="2400" smtClean="0"/>
              <a:t>Remember that no column balances can be calculated in a mixed unit system.</a:t>
            </a:r>
            <a:endParaRPr lang="de-DE" sz="240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480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3015195" y="0"/>
            <a:ext cx="6328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smtClean="0"/>
              <a:t>A </a:t>
            </a:r>
            <a:r>
              <a:rPr lang="de-DE" sz="2800" b="1" err="1" smtClean="0"/>
              <a:t>and</a:t>
            </a:r>
            <a:r>
              <a:rPr lang="de-DE" sz="2800" b="1" smtClean="0"/>
              <a:t> L </a:t>
            </a:r>
            <a:r>
              <a:rPr lang="de-DE" sz="2800" b="1" err="1" smtClean="0"/>
              <a:t>can</a:t>
            </a:r>
            <a:r>
              <a:rPr lang="de-DE" sz="2800" b="1" smtClean="0"/>
              <a:t> </a:t>
            </a:r>
            <a:r>
              <a:rPr lang="de-DE" sz="2800" b="1" err="1" smtClean="0"/>
              <a:t>have</a:t>
            </a:r>
            <a:r>
              <a:rPr lang="de-DE" sz="2800" b="1" smtClean="0"/>
              <a:t> different </a:t>
            </a:r>
            <a:r>
              <a:rPr lang="de-DE" sz="2800" b="1" err="1" smtClean="0"/>
              <a:t>compartments</a:t>
            </a:r>
            <a:endParaRPr lang="de-DE" sz="2800" b="1"/>
          </a:p>
        </p:txBody>
      </p:sp>
      <p:sp>
        <p:nvSpPr>
          <p:cNvPr id="6" name="Textfeld 5"/>
          <p:cNvSpPr txBox="1"/>
          <p:nvPr/>
        </p:nvSpPr>
        <p:spPr>
          <a:xfrm>
            <a:off x="419100" y="5529300"/>
            <a:ext cx="1000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smtClean="0"/>
              <a:t>Often, similar products and industries are grouped together.</a:t>
            </a:r>
            <a:endParaRPr lang="de-DE" sz="240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816" y="608945"/>
            <a:ext cx="7975351" cy="4664205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747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3015195" y="0"/>
            <a:ext cx="6019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smtClean="0"/>
              <a:t>A </a:t>
            </a:r>
            <a:r>
              <a:rPr lang="de-DE" sz="2800" b="1" err="1" smtClean="0"/>
              <a:t>and</a:t>
            </a:r>
            <a:r>
              <a:rPr lang="de-DE" sz="2800" b="1" smtClean="0"/>
              <a:t> L </a:t>
            </a:r>
            <a:r>
              <a:rPr lang="de-DE" sz="2800" b="1" err="1" smtClean="0"/>
              <a:t>can</a:t>
            </a:r>
            <a:r>
              <a:rPr lang="de-DE" sz="2800" b="1" smtClean="0"/>
              <a:t> also </a:t>
            </a:r>
            <a:r>
              <a:rPr lang="de-DE" sz="2800" b="1" err="1" smtClean="0"/>
              <a:t>cover</a:t>
            </a:r>
            <a:r>
              <a:rPr lang="de-DE" sz="2800" b="1" smtClean="0"/>
              <a:t> different </a:t>
            </a:r>
            <a:r>
              <a:rPr lang="de-DE" sz="2800" b="1" err="1" smtClean="0"/>
              <a:t>regions</a:t>
            </a:r>
            <a:endParaRPr lang="de-DE" sz="2800" b="1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602339"/>
            <a:ext cx="7315200" cy="446630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80975" y="5147762"/>
            <a:ext cx="10009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smtClean="0"/>
              <a:t>… and, of course, different compartments in different regions.</a:t>
            </a:r>
          </a:p>
          <a:p>
            <a:r>
              <a:rPr lang="en-GB" sz="2400" smtClean="0"/>
              <a:t>This multiregional version of A links industries from different regions to each other.</a:t>
            </a:r>
          </a:p>
          <a:p>
            <a:r>
              <a:rPr lang="en-GB" sz="2400" smtClean="0"/>
              <a:t>It contains (and aggregated) description of the entire global industrial network.</a:t>
            </a:r>
            <a:endParaRPr lang="de-DE" sz="240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54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3015195" y="0"/>
            <a:ext cx="5796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err="1" smtClean="0"/>
              <a:t>How</a:t>
            </a:r>
            <a:r>
              <a:rPr lang="de-DE" sz="2800" b="1" smtClean="0"/>
              <a:t> </a:t>
            </a:r>
            <a:r>
              <a:rPr lang="de-DE" sz="2800" b="1" err="1" smtClean="0"/>
              <a:t>to</a:t>
            </a:r>
            <a:r>
              <a:rPr lang="de-DE" sz="2800" b="1" smtClean="0"/>
              <a:t> </a:t>
            </a:r>
            <a:r>
              <a:rPr lang="de-DE" sz="2800" b="1" err="1" smtClean="0"/>
              <a:t>build</a:t>
            </a:r>
            <a:r>
              <a:rPr lang="de-DE" sz="2800" b="1" smtClean="0"/>
              <a:t> a multiregional A </a:t>
            </a:r>
            <a:r>
              <a:rPr lang="de-DE" sz="2800" b="1" err="1" smtClean="0"/>
              <a:t>matrix</a:t>
            </a:r>
            <a:endParaRPr lang="de-DE" sz="2800" b="1"/>
          </a:p>
        </p:txBody>
      </p:sp>
      <p:sp>
        <p:nvSpPr>
          <p:cNvPr id="4" name="Textfeld 3"/>
          <p:cNvSpPr txBox="1"/>
          <p:nvPr/>
        </p:nvSpPr>
        <p:spPr>
          <a:xfrm>
            <a:off x="0" y="361050"/>
            <a:ext cx="12388391" cy="35855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err="1" smtClean="0"/>
              <a:t>We</a:t>
            </a:r>
            <a:r>
              <a:rPr lang="de-DE" sz="2400" smtClean="0"/>
              <a:t> </a:t>
            </a:r>
            <a:r>
              <a:rPr lang="de-DE" sz="2400" err="1" smtClean="0"/>
              <a:t>need</a:t>
            </a:r>
            <a:r>
              <a:rPr lang="de-DE" sz="2400" smtClean="0"/>
              <a:t> </a:t>
            </a:r>
            <a:r>
              <a:rPr lang="de-DE" sz="2400" err="1" smtClean="0"/>
              <a:t>data</a:t>
            </a:r>
            <a:r>
              <a:rPr lang="de-DE" sz="2400" smtClean="0"/>
              <a:t> on </a:t>
            </a:r>
            <a:r>
              <a:rPr lang="de-DE" sz="2400" err="1" smtClean="0"/>
              <a:t>the</a:t>
            </a:r>
            <a:r>
              <a:rPr lang="de-DE" sz="2400" smtClean="0"/>
              <a:t> </a:t>
            </a:r>
            <a:r>
              <a:rPr lang="de-DE" sz="2400" err="1" smtClean="0"/>
              <a:t>use</a:t>
            </a:r>
            <a:r>
              <a:rPr lang="de-DE" sz="2400" smtClean="0"/>
              <a:t> </a:t>
            </a:r>
            <a:r>
              <a:rPr lang="de-DE" sz="2400" err="1" smtClean="0"/>
              <a:t>share</a:t>
            </a:r>
            <a:r>
              <a:rPr lang="de-DE" sz="2400" smtClean="0"/>
              <a:t> </a:t>
            </a:r>
            <a:r>
              <a:rPr lang="de-DE" sz="2400" err="1" smtClean="0"/>
              <a:t>of</a:t>
            </a:r>
            <a:r>
              <a:rPr lang="de-DE" sz="2400" smtClean="0"/>
              <a:t> all </a:t>
            </a:r>
            <a:r>
              <a:rPr lang="de-DE" sz="2400" err="1" smtClean="0"/>
              <a:t>products</a:t>
            </a:r>
            <a:r>
              <a:rPr lang="de-DE" sz="2400" smtClean="0"/>
              <a:t> </a:t>
            </a:r>
            <a:r>
              <a:rPr lang="de-DE" sz="2400" err="1" smtClean="0"/>
              <a:t>from</a:t>
            </a:r>
            <a:r>
              <a:rPr lang="de-DE" sz="2400" smtClean="0"/>
              <a:t> all </a:t>
            </a:r>
            <a:r>
              <a:rPr lang="de-DE" sz="2400" err="1" smtClean="0"/>
              <a:t>regions</a:t>
            </a:r>
            <a:r>
              <a:rPr lang="de-DE" sz="2400" smtClean="0"/>
              <a:t> in all </a:t>
            </a:r>
            <a:r>
              <a:rPr lang="de-DE" sz="2400" err="1" smtClean="0"/>
              <a:t>industries</a:t>
            </a:r>
            <a:r>
              <a:rPr lang="de-DE" sz="2400" smtClean="0"/>
              <a:t> in all </a:t>
            </a:r>
            <a:r>
              <a:rPr lang="de-DE" sz="2400" err="1" smtClean="0"/>
              <a:t>regions</a:t>
            </a:r>
            <a:r>
              <a:rPr lang="de-DE" sz="2400" smtClean="0"/>
              <a:t>.</a:t>
            </a:r>
          </a:p>
          <a:p>
            <a:r>
              <a:rPr lang="de-DE" sz="2400" smtClean="0"/>
              <a:t>E.g., </a:t>
            </a:r>
            <a:r>
              <a:rPr lang="de-DE" sz="2400" err="1" smtClean="0"/>
              <a:t>the</a:t>
            </a:r>
            <a:r>
              <a:rPr lang="de-DE" sz="2400" smtClean="0"/>
              <a:t> </a:t>
            </a:r>
            <a:r>
              <a:rPr lang="de-DE" sz="2400" err="1" smtClean="0"/>
              <a:t>car</a:t>
            </a:r>
            <a:r>
              <a:rPr lang="de-DE" sz="2400" smtClean="0"/>
              <a:t> </a:t>
            </a:r>
            <a:r>
              <a:rPr lang="de-DE" sz="2400" err="1" smtClean="0"/>
              <a:t>industry</a:t>
            </a:r>
            <a:r>
              <a:rPr lang="de-DE" sz="2400" smtClean="0"/>
              <a:t> in Germany </a:t>
            </a:r>
            <a:r>
              <a:rPr lang="de-DE" sz="2400" err="1" smtClean="0"/>
              <a:t>would</a:t>
            </a:r>
            <a:r>
              <a:rPr lang="de-DE" sz="2400" smtClean="0"/>
              <a:t> </a:t>
            </a:r>
            <a:r>
              <a:rPr lang="de-DE" sz="2400" err="1" smtClean="0"/>
              <a:t>have</a:t>
            </a:r>
            <a:r>
              <a:rPr lang="de-DE" sz="2400" smtClean="0"/>
              <a:t> </a:t>
            </a:r>
            <a:r>
              <a:rPr lang="de-DE" sz="2400" err="1" smtClean="0"/>
              <a:t>to</a:t>
            </a:r>
            <a:r>
              <a:rPr lang="de-DE" sz="2400" smtClean="0"/>
              <a:t> </a:t>
            </a:r>
            <a:r>
              <a:rPr lang="de-DE" sz="2400" err="1" smtClean="0"/>
              <a:t>report</a:t>
            </a:r>
            <a:r>
              <a:rPr lang="de-DE" sz="2400" smtClean="0"/>
              <a:t> </a:t>
            </a:r>
            <a:r>
              <a:rPr lang="de-DE" sz="2400" err="1" smtClean="0"/>
              <a:t>how</a:t>
            </a:r>
            <a:r>
              <a:rPr lang="de-DE" sz="2400" smtClean="0"/>
              <a:t> </a:t>
            </a:r>
            <a:r>
              <a:rPr lang="de-DE" sz="2400" err="1" smtClean="0"/>
              <a:t>much</a:t>
            </a:r>
            <a:r>
              <a:rPr lang="de-DE" sz="2400" smtClean="0"/>
              <a:t> </a:t>
            </a:r>
            <a:r>
              <a:rPr lang="de-DE" sz="2400" err="1" smtClean="0"/>
              <a:t>steel</a:t>
            </a:r>
            <a:r>
              <a:rPr lang="de-DE" sz="2400" smtClean="0"/>
              <a:t> </a:t>
            </a:r>
            <a:r>
              <a:rPr lang="de-DE" sz="2400" err="1" smtClean="0"/>
              <a:t>they</a:t>
            </a:r>
            <a:r>
              <a:rPr lang="de-DE" sz="2400" smtClean="0"/>
              <a:t> </a:t>
            </a:r>
            <a:r>
              <a:rPr lang="de-DE" sz="2400" err="1" smtClean="0"/>
              <a:t>imported</a:t>
            </a:r>
            <a:r>
              <a:rPr lang="de-DE" sz="2400" smtClean="0"/>
              <a:t> </a:t>
            </a:r>
            <a:r>
              <a:rPr lang="de-DE" sz="2400" err="1" smtClean="0"/>
              <a:t>from</a:t>
            </a:r>
            <a:r>
              <a:rPr lang="de-DE" sz="2400" smtClean="0"/>
              <a:t> Japan.</a:t>
            </a:r>
          </a:p>
          <a:p>
            <a:r>
              <a:rPr lang="de-DE" sz="2400" err="1" smtClean="0"/>
              <a:t>For</a:t>
            </a:r>
            <a:r>
              <a:rPr lang="de-DE" sz="2400" smtClean="0"/>
              <a:t> </a:t>
            </a:r>
            <a:r>
              <a:rPr lang="de-DE" sz="2400" err="1" smtClean="0"/>
              <a:t>most</a:t>
            </a:r>
            <a:r>
              <a:rPr lang="de-DE" sz="2400" smtClean="0"/>
              <a:t> </a:t>
            </a:r>
            <a:r>
              <a:rPr lang="de-DE" sz="2400" err="1" smtClean="0"/>
              <a:t>industries</a:t>
            </a:r>
            <a:r>
              <a:rPr lang="de-DE" sz="2400" smtClean="0"/>
              <a:t>, </a:t>
            </a:r>
            <a:r>
              <a:rPr lang="de-DE" sz="2400" err="1" smtClean="0"/>
              <a:t>these</a:t>
            </a:r>
            <a:r>
              <a:rPr lang="de-DE" sz="2400" smtClean="0"/>
              <a:t> </a:t>
            </a:r>
            <a:r>
              <a:rPr lang="de-DE" sz="2400" err="1" smtClean="0"/>
              <a:t>data</a:t>
            </a:r>
            <a:r>
              <a:rPr lang="de-DE" sz="2400" smtClean="0"/>
              <a:t> do not </a:t>
            </a:r>
            <a:r>
              <a:rPr lang="de-DE" sz="2400" err="1" smtClean="0"/>
              <a:t>exist</a:t>
            </a:r>
            <a:r>
              <a:rPr lang="de-DE" sz="2400" smtClean="0"/>
              <a:t>!</a:t>
            </a:r>
          </a:p>
          <a:p>
            <a:endParaRPr lang="de-DE" sz="1100"/>
          </a:p>
          <a:p>
            <a:r>
              <a:rPr lang="de-DE" sz="2400" err="1" smtClean="0"/>
              <a:t>Use</a:t>
            </a:r>
            <a:r>
              <a:rPr lang="de-DE" sz="2400" smtClean="0"/>
              <a:t> </a:t>
            </a:r>
            <a:r>
              <a:rPr lang="de-DE" sz="2400" err="1" smtClean="0"/>
              <a:t>proxy</a:t>
            </a:r>
            <a:r>
              <a:rPr lang="de-DE" sz="2400" smtClean="0"/>
              <a:t> </a:t>
            </a:r>
            <a:r>
              <a:rPr lang="de-DE" sz="2400" err="1" smtClean="0"/>
              <a:t>data</a:t>
            </a:r>
            <a:r>
              <a:rPr lang="de-DE" sz="2400" smtClean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smtClean="0"/>
              <a:t>Single-region A-matrices (A</a:t>
            </a:r>
            <a:r>
              <a:rPr lang="de-DE" sz="2400" baseline="-25000" smtClean="0"/>
              <a:t>1</a:t>
            </a:r>
            <a:r>
              <a:rPr lang="de-DE" sz="2400" smtClean="0"/>
              <a:t>, A</a:t>
            </a:r>
            <a:r>
              <a:rPr lang="de-DE" sz="2400" baseline="-25000" smtClean="0"/>
              <a:t>2</a:t>
            </a:r>
            <a:r>
              <a:rPr lang="de-DE" sz="2400" smtClean="0"/>
              <a:t>, … </a:t>
            </a:r>
            <a:r>
              <a:rPr lang="de-DE" sz="2400" err="1" smtClean="0"/>
              <a:t>from</a:t>
            </a:r>
            <a:r>
              <a:rPr lang="de-DE" sz="2400" smtClean="0"/>
              <a:t> national </a:t>
            </a:r>
            <a:r>
              <a:rPr lang="de-DE" sz="2400" err="1" smtClean="0"/>
              <a:t>statistical</a:t>
            </a:r>
            <a:r>
              <a:rPr lang="de-DE" sz="2400" smtClean="0"/>
              <a:t> </a:t>
            </a:r>
            <a:r>
              <a:rPr lang="de-DE" sz="2400" err="1" smtClean="0"/>
              <a:t>offices</a:t>
            </a:r>
            <a:r>
              <a:rPr lang="de-DE" sz="240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smtClean="0"/>
              <a:t>Share </a:t>
            </a:r>
            <a:r>
              <a:rPr lang="de-DE" sz="2400" err="1" smtClean="0"/>
              <a:t>of</a:t>
            </a:r>
            <a:r>
              <a:rPr lang="de-DE" sz="2400" smtClean="0"/>
              <a:t> </a:t>
            </a:r>
            <a:r>
              <a:rPr lang="de-DE" sz="2400" err="1" smtClean="0"/>
              <a:t>imports</a:t>
            </a:r>
            <a:r>
              <a:rPr lang="de-DE" sz="2400" smtClean="0"/>
              <a:t> </a:t>
            </a:r>
            <a:r>
              <a:rPr lang="de-DE" sz="2400" err="1" smtClean="0"/>
              <a:t>of</a:t>
            </a:r>
            <a:r>
              <a:rPr lang="de-DE" sz="2400" smtClean="0"/>
              <a:t> </a:t>
            </a:r>
            <a:r>
              <a:rPr lang="de-DE" sz="2400" err="1" smtClean="0"/>
              <a:t>each</a:t>
            </a:r>
            <a:r>
              <a:rPr lang="de-DE" sz="2400" smtClean="0"/>
              <a:t> </a:t>
            </a:r>
            <a:r>
              <a:rPr lang="de-DE" sz="2400" err="1" smtClean="0"/>
              <a:t>product</a:t>
            </a:r>
            <a:r>
              <a:rPr lang="de-DE" sz="2400" smtClean="0"/>
              <a:t> </a:t>
            </a:r>
            <a:r>
              <a:rPr lang="de-DE" sz="2400" err="1" smtClean="0"/>
              <a:t>used</a:t>
            </a:r>
            <a:r>
              <a:rPr lang="de-DE" sz="2400" smtClean="0"/>
              <a:t> </a:t>
            </a:r>
            <a:r>
              <a:rPr lang="de-DE" sz="2400" err="1" smtClean="0"/>
              <a:t>for</a:t>
            </a:r>
            <a:r>
              <a:rPr lang="de-DE" sz="2400" smtClean="0"/>
              <a:t> </a:t>
            </a:r>
            <a:r>
              <a:rPr lang="de-DE" sz="2400" err="1" smtClean="0"/>
              <a:t>each</a:t>
            </a:r>
            <a:r>
              <a:rPr lang="de-DE" sz="2400" smtClean="0"/>
              <a:t> </a:t>
            </a:r>
            <a:r>
              <a:rPr lang="de-DE" sz="2400" err="1" smtClean="0"/>
              <a:t>region</a:t>
            </a:r>
            <a:r>
              <a:rPr lang="de-DE" sz="2400" smtClean="0"/>
              <a:t> (</a:t>
            </a:r>
            <a:r>
              <a:rPr lang="de-DE" sz="2400" err="1" smtClean="0"/>
              <a:t>from</a:t>
            </a:r>
            <a:r>
              <a:rPr lang="de-DE" sz="2400" smtClean="0"/>
              <a:t> </a:t>
            </a:r>
            <a:r>
              <a:rPr lang="de-DE" sz="2400"/>
              <a:t>national </a:t>
            </a:r>
            <a:r>
              <a:rPr lang="de-DE" sz="2400" err="1"/>
              <a:t>statistical</a:t>
            </a:r>
            <a:r>
              <a:rPr lang="de-DE" sz="2400"/>
              <a:t> </a:t>
            </a:r>
            <a:r>
              <a:rPr lang="de-DE" sz="2400" err="1"/>
              <a:t>offices</a:t>
            </a:r>
            <a:r>
              <a:rPr lang="de-DE" sz="240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smtClean="0"/>
              <a:t>Bilateral </a:t>
            </a:r>
            <a:r>
              <a:rPr lang="de-DE" sz="2400" err="1" smtClean="0"/>
              <a:t>trade</a:t>
            </a:r>
            <a:r>
              <a:rPr lang="de-DE" sz="2400" smtClean="0"/>
              <a:t> </a:t>
            </a:r>
            <a:r>
              <a:rPr lang="de-DE" sz="2400" err="1" smtClean="0"/>
              <a:t>data</a:t>
            </a:r>
            <a:r>
              <a:rPr lang="de-DE" sz="2400" smtClean="0"/>
              <a:t> </a:t>
            </a:r>
            <a:r>
              <a:rPr lang="de-DE" sz="2400" err="1" smtClean="0"/>
              <a:t>of</a:t>
            </a:r>
            <a:r>
              <a:rPr lang="de-DE" sz="2400" smtClean="0"/>
              <a:t> </a:t>
            </a:r>
            <a:r>
              <a:rPr lang="de-DE" sz="2400" err="1" smtClean="0"/>
              <a:t>products</a:t>
            </a:r>
            <a:r>
              <a:rPr lang="de-DE" sz="2400" smtClean="0"/>
              <a:t> </a:t>
            </a:r>
            <a:r>
              <a:rPr lang="de-DE" sz="2400" err="1" smtClean="0"/>
              <a:t>between</a:t>
            </a:r>
            <a:r>
              <a:rPr lang="de-DE" sz="2400" smtClean="0"/>
              <a:t> </a:t>
            </a:r>
            <a:r>
              <a:rPr lang="de-DE" sz="2400" err="1" smtClean="0"/>
              <a:t>regions</a:t>
            </a:r>
            <a:r>
              <a:rPr lang="de-DE" sz="2400" smtClean="0"/>
              <a:t> (</a:t>
            </a:r>
            <a:r>
              <a:rPr lang="de-DE" sz="2400" err="1" smtClean="0"/>
              <a:t>from</a:t>
            </a:r>
            <a:r>
              <a:rPr lang="de-DE" sz="2400" smtClean="0"/>
              <a:t> UN </a:t>
            </a:r>
            <a:r>
              <a:rPr lang="de-DE" sz="2400" err="1" smtClean="0"/>
              <a:t>ComTrade</a:t>
            </a:r>
            <a:r>
              <a:rPr lang="de-DE" sz="2400" smtClean="0"/>
              <a:t> </a:t>
            </a:r>
            <a:r>
              <a:rPr lang="de-DE" sz="2400" err="1" smtClean="0"/>
              <a:t>database</a:t>
            </a:r>
            <a:r>
              <a:rPr lang="de-DE" sz="2400" smtClean="0"/>
              <a:t>)</a:t>
            </a:r>
          </a:p>
          <a:p>
            <a:r>
              <a:rPr lang="en-GB" sz="2400"/>
              <a:t> </a:t>
            </a:r>
            <a:r>
              <a:rPr lang="en-GB" sz="2400" smtClean="0"/>
              <a:t>    </a:t>
            </a:r>
            <a:r>
              <a:rPr lang="en-GB" sz="2400" smtClean="0">
                <a:sym typeface="Wingdings" panose="05000000000000000000" pitchFamily="2" charset="2"/>
              </a:rPr>
              <a:t> </a:t>
            </a:r>
            <a:r>
              <a:rPr lang="en-GB" sz="2400" smtClean="0"/>
              <a:t>Form trade coefficients matrices </a:t>
            </a:r>
            <a:r>
              <a:rPr lang="en-GB" sz="2400" err="1" smtClean="0"/>
              <a:t>C</a:t>
            </a:r>
            <a:r>
              <a:rPr lang="en-GB" sz="2400" baseline="-25000" err="1" smtClean="0"/>
              <a:t>rs</a:t>
            </a:r>
            <a:r>
              <a:rPr lang="en-GB" sz="2400" smtClean="0"/>
              <a:t> </a:t>
            </a:r>
          </a:p>
          <a:p>
            <a:r>
              <a:rPr lang="en-GB" sz="2400"/>
              <a:t> </a:t>
            </a:r>
            <a:r>
              <a:rPr lang="en-GB" sz="2400" smtClean="0"/>
              <a:t>    (</a:t>
            </a:r>
            <a:r>
              <a:rPr lang="en-GB" sz="2400" err="1" smtClean="0"/>
              <a:t>C</a:t>
            </a:r>
            <a:r>
              <a:rPr lang="en-GB" sz="2400" baseline="-25000" err="1" smtClean="0"/>
              <a:t>rs</a:t>
            </a:r>
            <a:r>
              <a:rPr lang="en-GB" sz="2400" smtClean="0"/>
              <a:t>(</a:t>
            </a:r>
            <a:r>
              <a:rPr lang="en-GB" sz="2400" err="1" smtClean="0"/>
              <a:t>i</a:t>
            </a:r>
            <a:r>
              <a:rPr lang="en-GB" sz="2400" smtClean="0"/>
              <a:t>) denotes share of product </a:t>
            </a:r>
            <a:r>
              <a:rPr lang="en-GB" sz="2400" err="1" smtClean="0"/>
              <a:t>i</a:t>
            </a:r>
            <a:r>
              <a:rPr lang="en-GB" sz="2400" smtClean="0"/>
              <a:t> from region r in total use of product </a:t>
            </a:r>
            <a:r>
              <a:rPr lang="en-GB" sz="2400" err="1" smtClean="0"/>
              <a:t>i</a:t>
            </a:r>
            <a:r>
              <a:rPr lang="en-GB" sz="2400" smtClean="0"/>
              <a:t> in region s)</a:t>
            </a:r>
            <a:endParaRPr lang="de-DE" sz="2400"/>
          </a:p>
        </p:txBody>
      </p:sp>
      <p:sp>
        <p:nvSpPr>
          <p:cNvPr id="5" name="Textfeld 4"/>
          <p:cNvSpPr txBox="1"/>
          <p:nvPr/>
        </p:nvSpPr>
        <p:spPr>
          <a:xfrm>
            <a:off x="0" y="6519446"/>
            <a:ext cx="54967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smtClean="0"/>
              <a:t>Reference: Miller </a:t>
            </a:r>
            <a:r>
              <a:rPr lang="de-DE" sz="1600" err="1" smtClean="0"/>
              <a:t>and</a:t>
            </a:r>
            <a:r>
              <a:rPr lang="de-DE" sz="1600" smtClean="0"/>
              <a:t> Blair, </a:t>
            </a:r>
            <a:r>
              <a:rPr lang="de-DE" sz="1600" err="1" smtClean="0"/>
              <a:t>chapter</a:t>
            </a:r>
            <a:r>
              <a:rPr lang="de-DE" sz="1600" smtClean="0"/>
              <a:t> 3.4, </a:t>
            </a:r>
            <a:r>
              <a:rPr lang="de-DE" sz="1600"/>
              <a:t>(ISBN </a:t>
            </a:r>
            <a:r>
              <a:rPr lang="de-DE" sz="1600" smtClean="0"/>
              <a:t>978-0521739023)</a:t>
            </a:r>
            <a:endParaRPr lang="de-DE" sz="1600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490896"/>
              </p:ext>
            </p:extLst>
          </p:nvPr>
        </p:nvGraphicFramePr>
        <p:xfrm>
          <a:off x="1949427" y="3984532"/>
          <a:ext cx="8321216" cy="2534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6" name="Formel" r:id="rId4" imgW="3213000" imgH="990360" progId="Equation.3">
                  <p:embed/>
                </p:oleObj>
              </mc:Choice>
              <mc:Fallback>
                <p:oleObj name="Formel" r:id="rId4" imgW="3213000" imgH="990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9427" y="3984532"/>
                        <a:ext cx="8321216" cy="25349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475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519895" y="28575"/>
            <a:ext cx="8077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err="1" smtClean="0"/>
              <a:t>How</a:t>
            </a:r>
            <a:r>
              <a:rPr lang="de-DE" sz="2800" b="1" smtClean="0"/>
              <a:t> </a:t>
            </a:r>
            <a:r>
              <a:rPr lang="de-DE" sz="2800" b="1" err="1" smtClean="0"/>
              <a:t>to</a:t>
            </a:r>
            <a:r>
              <a:rPr lang="de-DE" sz="2800" b="1" smtClean="0"/>
              <a:t> </a:t>
            </a:r>
            <a:r>
              <a:rPr lang="de-DE" sz="2800" b="1" err="1" smtClean="0"/>
              <a:t>build</a:t>
            </a:r>
            <a:r>
              <a:rPr lang="de-DE" sz="2800" b="1" smtClean="0"/>
              <a:t> a multiregional IO </a:t>
            </a:r>
            <a:r>
              <a:rPr lang="de-DE" sz="2800" b="1" err="1" smtClean="0"/>
              <a:t>model</a:t>
            </a:r>
            <a:r>
              <a:rPr lang="de-DE" sz="2800" b="1" smtClean="0"/>
              <a:t> (MRIO </a:t>
            </a:r>
            <a:r>
              <a:rPr lang="de-DE" sz="2800" b="1" err="1" smtClean="0"/>
              <a:t>model</a:t>
            </a:r>
            <a:r>
              <a:rPr lang="de-DE" sz="2800" b="1" smtClean="0"/>
              <a:t>)</a:t>
            </a:r>
            <a:endParaRPr lang="de-DE" sz="2800" b="1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527753"/>
              </p:ext>
            </p:extLst>
          </p:nvPr>
        </p:nvGraphicFramePr>
        <p:xfrm>
          <a:off x="3775788" y="1268912"/>
          <a:ext cx="3951288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9" name="Formel" r:id="rId4" imgW="952200" imgH="241200" progId="Equation.3">
                  <p:embed/>
                </p:oleObj>
              </mc:Choice>
              <mc:Fallback>
                <p:oleObj name="Formel" r:id="rId4" imgW="9522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5788" y="1268912"/>
                        <a:ext cx="3951288" cy="989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149823" y="721424"/>
            <a:ext cx="4740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smtClean="0"/>
              <a:t>Same </a:t>
            </a:r>
            <a:r>
              <a:rPr lang="de-DE" sz="2400" err="1" smtClean="0"/>
              <a:t>as</a:t>
            </a:r>
            <a:r>
              <a:rPr lang="de-DE" sz="2400" smtClean="0"/>
              <a:t> </a:t>
            </a:r>
            <a:r>
              <a:rPr lang="de-DE" sz="2400" err="1" smtClean="0"/>
              <a:t>for</a:t>
            </a:r>
            <a:r>
              <a:rPr lang="de-DE" sz="2400" smtClean="0"/>
              <a:t> </a:t>
            </a:r>
            <a:r>
              <a:rPr lang="de-DE" sz="2400" err="1" smtClean="0"/>
              <a:t>the</a:t>
            </a:r>
            <a:r>
              <a:rPr lang="de-DE" sz="2400" smtClean="0"/>
              <a:t> single-regional </a:t>
            </a:r>
            <a:r>
              <a:rPr lang="de-DE" sz="2400" err="1" smtClean="0"/>
              <a:t>case</a:t>
            </a:r>
            <a:r>
              <a:rPr lang="de-DE" sz="2400" smtClean="0"/>
              <a:t>!</a:t>
            </a:r>
            <a:endParaRPr lang="de-DE" sz="240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23" y="1900206"/>
            <a:ext cx="11916624" cy="4612560"/>
          </a:xfrm>
          <a:prstGeom prst="rect">
            <a:avLst/>
          </a:prstGeom>
        </p:spPr>
      </p:pic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122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081745" y="74544"/>
            <a:ext cx="8523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err="1" smtClean="0"/>
              <a:t>How</a:t>
            </a:r>
            <a:r>
              <a:rPr lang="de-DE" sz="2800" b="1" smtClean="0"/>
              <a:t> </a:t>
            </a:r>
            <a:r>
              <a:rPr lang="de-DE" sz="2800" b="1" err="1" smtClean="0"/>
              <a:t>to</a:t>
            </a:r>
            <a:r>
              <a:rPr lang="de-DE" sz="2800" b="1" smtClean="0"/>
              <a:t> </a:t>
            </a:r>
            <a:r>
              <a:rPr lang="de-DE" sz="2800" b="1" err="1" smtClean="0"/>
              <a:t>build</a:t>
            </a:r>
            <a:r>
              <a:rPr lang="de-DE" sz="2800" b="1" smtClean="0"/>
              <a:t> an </a:t>
            </a:r>
            <a:r>
              <a:rPr lang="de-DE" sz="2800" b="1" err="1" smtClean="0"/>
              <a:t>environmentally</a:t>
            </a:r>
            <a:r>
              <a:rPr lang="de-DE" sz="2800" b="1" smtClean="0"/>
              <a:t> </a:t>
            </a:r>
            <a:r>
              <a:rPr lang="de-DE" sz="2800" b="1" err="1" smtClean="0"/>
              <a:t>extended</a:t>
            </a:r>
            <a:r>
              <a:rPr lang="de-DE" sz="2800" b="1" smtClean="0"/>
              <a:t> MRIO </a:t>
            </a:r>
            <a:r>
              <a:rPr lang="de-DE" sz="2800" b="1" err="1" smtClean="0"/>
              <a:t>model</a:t>
            </a:r>
            <a:endParaRPr lang="de-DE" sz="2800" b="1"/>
          </a:p>
        </p:txBody>
      </p:sp>
      <p:sp>
        <p:nvSpPr>
          <p:cNvPr id="6" name="Textfeld 5"/>
          <p:cNvSpPr txBox="1"/>
          <p:nvPr/>
        </p:nvSpPr>
        <p:spPr>
          <a:xfrm>
            <a:off x="226259" y="1854899"/>
            <a:ext cx="4740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smtClean="0"/>
              <a:t>Same </a:t>
            </a:r>
            <a:r>
              <a:rPr lang="de-DE" sz="2400" err="1" smtClean="0"/>
              <a:t>as</a:t>
            </a:r>
            <a:r>
              <a:rPr lang="de-DE" sz="2400" smtClean="0"/>
              <a:t> </a:t>
            </a:r>
            <a:r>
              <a:rPr lang="de-DE" sz="2400" err="1" smtClean="0"/>
              <a:t>for</a:t>
            </a:r>
            <a:r>
              <a:rPr lang="de-DE" sz="2400" smtClean="0"/>
              <a:t> </a:t>
            </a:r>
            <a:r>
              <a:rPr lang="de-DE" sz="2400" err="1" smtClean="0"/>
              <a:t>the</a:t>
            </a:r>
            <a:r>
              <a:rPr lang="de-DE" sz="2400" smtClean="0"/>
              <a:t> single-regional </a:t>
            </a:r>
            <a:r>
              <a:rPr lang="de-DE" sz="2400" err="1" smtClean="0"/>
              <a:t>case</a:t>
            </a:r>
            <a:r>
              <a:rPr lang="de-DE" sz="2400" smtClean="0"/>
              <a:t>!</a:t>
            </a:r>
            <a:endParaRPr lang="de-DE" sz="2400"/>
          </a:p>
        </p:txBody>
      </p:sp>
      <p:sp>
        <p:nvSpPr>
          <p:cNvPr id="8" name="Rechteck 7"/>
          <p:cNvSpPr/>
          <p:nvPr/>
        </p:nvSpPr>
        <p:spPr>
          <a:xfrm>
            <a:off x="433020" y="4067175"/>
            <a:ext cx="4271963" cy="8762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736180"/>
              </p:ext>
            </p:extLst>
          </p:nvPr>
        </p:nvGraphicFramePr>
        <p:xfrm>
          <a:off x="419158" y="4146549"/>
          <a:ext cx="4349083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9" name="Formel" r:id="rId4" imgW="1091880" imgH="203040" progId="Equation.3">
                  <p:embed/>
                </p:oleObj>
              </mc:Choice>
              <mc:Fallback>
                <p:oleObj name="Formel" r:id="rId4" imgW="1091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58" y="4146549"/>
                        <a:ext cx="4349083" cy="796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5088365" y="5923903"/>
            <a:ext cx="6217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Environmentally extended Leontief-MRIO model</a:t>
            </a:r>
            <a:endParaRPr lang="de-DE" sz="240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365" y="476452"/>
            <a:ext cx="6450485" cy="5279822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01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Rechteck 2"/>
          <p:cNvSpPr/>
          <p:nvPr/>
        </p:nvSpPr>
        <p:spPr>
          <a:xfrm>
            <a:off x="0" y="6488668"/>
            <a:ext cx="33817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>
                <a:hlinkClick r:id="rId3"/>
              </a:rPr>
              <a:t>http://carbonfootprintofnations.com</a:t>
            </a:r>
            <a:r>
              <a:rPr lang="de-DE" sz="1600" smtClean="0">
                <a:hlinkClick r:id="rId3"/>
              </a:rPr>
              <a:t>/</a:t>
            </a:r>
            <a:r>
              <a:rPr lang="de-DE" sz="1600" smtClean="0"/>
              <a:t> </a:t>
            </a:r>
            <a:endParaRPr lang="de-DE" sz="1600"/>
          </a:p>
        </p:txBody>
      </p:sp>
      <p:sp>
        <p:nvSpPr>
          <p:cNvPr id="4" name="Rechteck 3"/>
          <p:cNvSpPr/>
          <p:nvPr/>
        </p:nvSpPr>
        <p:spPr>
          <a:xfrm>
            <a:off x="348691" y="724585"/>
            <a:ext cx="114871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>
                <a:hlinkClick r:id="rId4"/>
              </a:rPr>
              <a:t>http://carbonfootprintofnations.com/content/carbon_footprint_worldwide_1990_2010</a:t>
            </a:r>
            <a:r>
              <a:rPr lang="de-DE" smtClean="0">
                <a:hlinkClick r:id="rId4"/>
              </a:rPr>
              <a:t>_/</a:t>
            </a:r>
            <a:r>
              <a:rPr lang="de-DE" smtClean="0"/>
              <a:t> </a:t>
            </a:r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081745" y="74544"/>
            <a:ext cx="8021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err="1" smtClean="0"/>
              <a:t>How</a:t>
            </a:r>
            <a:r>
              <a:rPr lang="de-DE" sz="2800" b="1" smtClean="0"/>
              <a:t> </a:t>
            </a:r>
            <a:r>
              <a:rPr lang="de-DE" sz="2800" b="1" err="1" smtClean="0"/>
              <a:t>does</a:t>
            </a:r>
            <a:r>
              <a:rPr lang="de-DE" sz="2800" b="1" smtClean="0"/>
              <a:t> </a:t>
            </a:r>
            <a:r>
              <a:rPr lang="de-DE" sz="2800" b="1" err="1" smtClean="0"/>
              <a:t>the</a:t>
            </a:r>
            <a:r>
              <a:rPr lang="de-DE" sz="2800" b="1" smtClean="0"/>
              <a:t> </a:t>
            </a:r>
            <a:r>
              <a:rPr lang="de-DE" sz="2800" b="1" err="1" smtClean="0"/>
              <a:t>carbon</a:t>
            </a:r>
            <a:r>
              <a:rPr lang="de-DE" sz="2800" b="1" smtClean="0"/>
              <a:t> </a:t>
            </a:r>
            <a:r>
              <a:rPr lang="de-DE" sz="2800" b="1" err="1" smtClean="0"/>
              <a:t>footprint</a:t>
            </a:r>
            <a:r>
              <a:rPr lang="de-DE" sz="2800" b="1" smtClean="0"/>
              <a:t> </a:t>
            </a:r>
            <a:r>
              <a:rPr lang="de-DE" sz="2800" b="1" err="1" smtClean="0"/>
              <a:t>of</a:t>
            </a:r>
            <a:r>
              <a:rPr lang="de-DE" sz="2800" b="1" smtClean="0"/>
              <a:t> </a:t>
            </a:r>
            <a:r>
              <a:rPr lang="de-DE" sz="2800" b="1" err="1" smtClean="0"/>
              <a:t>nations</a:t>
            </a:r>
            <a:r>
              <a:rPr lang="de-DE" sz="2800" b="1" smtClean="0"/>
              <a:t> </a:t>
            </a:r>
            <a:r>
              <a:rPr lang="de-DE" sz="2800" b="1" err="1" smtClean="0"/>
              <a:t>look</a:t>
            </a:r>
            <a:r>
              <a:rPr lang="de-DE" sz="2800" b="1" smtClean="0"/>
              <a:t> like?</a:t>
            </a:r>
            <a:endParaRPr lang="de-DE" sz="2800" b="1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17" y="1149438"/>
            <a:ext cx="11217166" cy="484152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145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3343385" y="20961"/>
            <a:ext cx="56771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err="1" smtClean="0"/>
              <a:t>What</a:t>
            </a:r>
            <a:r>
              <a:rPr lang="de-DE" sz="2800" b="1" smtClean="0"/>
              <a:t> </a:t>
            </a:r>
            <a:r>
              <a:rPr lang="de-DE" sz="2800" b="1" err="1" smtClean="0"/>
              <a:t>other</a:t>
            </a:r>
            <a:r>
              <a:rPr lang="de-DE" sz="2800" b="1" smtClean="0"/>
              <a:t> </a:t>
            </a:r>
            <a:r>
              <a:rPr lang="de-DE" sz="2800" b="1" err="1" smtClean="0"/>
              <a:t>footprints</a:t>
            </a:r>
            <a:r>
              <a:rPr lang="de-DE" sz="2800" b="1" smtClean="0"/>
              <a:t> </a:t>
            </a:r>
            <a:r>
              <a:rPr lang="de-DE" sz="2800" b="1" err="1" smtClean="0"/>
              <a:t>are</a:t>
            </a:r>
            <a:r>
              <a:rPr lang="de-DE" sz="2800" b="1" smtClean="0"/>
              <a:t> out </a:t>
            </a:r>
            <a:r>
              <a:rPr lang="de-DE" sz="2800" b="1" err="1" smtClean="0"/>
              <a:t>there</a:t>
            </a:r>
            <a:r>
              <a:rPr lang="de-DE" sz="2800" b="1" smtClean="0"/>
              <a:t>?</a:t>
            </a:r>
            <a:endParaRPr lang="de-DE" sz="2800" b="1"/>
          </a:p>
        </p:txBody>
      </p:sp>
      <p:sp>
        <p:nvSpPr>
          <p:cNvPr id="6" name="Rechteck 5"/>
          <p:cNvSpPr/>
          <p:nvPr/>
        </p:nvSpPr>
        <p:spPr>
          <a:xfrm>
            <a:off x="119604" y="545151"/>
            <a:ext cx="86887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>
                <a:hlinkClick r:id="rId3"/>
              </a:rPr>
              <a:t>http://carbonfootprintofnations.com/content/environmental_footprint_of_nations</a:t>
            </a:r>
            <a:r>
              <a:rPr lang="de-DE" smtClean="0">
                <a:hlinkClick r:id="rId3"/>
              </a:rPr>
              <a:t>/</a:t>
            </a:r>
            <a:r>
              <a:rPr lang="de-DE" smtClean="0"/>
              <a:t> </a:t>
            </a:r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119604" y="5657671"/>
            <a:ext cx="34452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mtClean="0"/>
              <a:t>The </a:t>
            </a:r>
            <a:r>
              <a:rPr lang="de-DE" err="1" smtClean="0"/>
              <a:t>employment</a:t>
            </a:r>
            <a:r>
              <a:rPr lang="de-DE" smtClean="0"/>
              <a:t> </a:t>
            </a:r>
            <a:r>
              <a:rPr lang="de-DE" err="1" smtClean="0"/>
              <a:t>footprints</a:t>
            </a:r>
            <a:r>
              <a:rPr lang="de-DE" smtClean="0"/>
              <a:t> </a:t>
            </a:r>
          </a:p>
          <a:p>
            <a:r>
              <a:rPr lang="de-DE" err="1" smtClean="0"/>
              <a:t>of</a:t>
            </a:r>
            <a:r>
              <a:rPr lang="de-DE" smtClean="0"/>
              <a:t> </a:t>
            </a:r>
            <a:r>
              <a:rPr lang="de-DE" err="1" smtClean="0"/>
              <a:t>nations</a:t>
            </a:r>
            <a:r>
              <a:rPr lang="de-DE" smtClean="0"/>
              <a:t>:</a:t>
            </a:r>
          </a:p>
          <a:p>
            <a:r>
              <a:rPr lang="de-DE" smtClean="0">
                <a:hlinkClick r:id="rId4"/>
              </a:rPr>
              <a:t>http</a:t>
            </a:r>
            <a:r>
              <a:rPr lang="de-DE">
                <a:hlinkClick r:id="rId4"/>
              </a:rPr>
              <a:t>://</a:t>
            </a:r>
            <a:r>
              <a:rPr lang="de-DE" smtClean="0">
                <a:hlinkClick r:id="rId4"/>
              </a:rPr>
              <a:t>onlinelibrary.wiley.com/doi/</a:t>
            </a:r>
          </a:p>
          <a:p>
            <a:r>
              <a:rPr lang="de-DE" smtClean="0">
                <a:hlinkClick r:id="rId4"/>
              </a:rPr>
              <a:t>10.1111/jiec.12104/</a:t>
            </a:r>
            <a:r>
              <a:rPr lang="de-DE" err="1" smtClean="0">
                <a:hlinkClick r:id="rId4"/>
              </a:rPr>
              <a:t>abstract</a:t>
            </a:r>
            <a:r>
              <a:rPr lang="de-DE" smtClean="0"/>
              <a:t> </a:t>
            </a:r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119604" y="863810"/>
            <a:ext cx="76030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>
                <a:hlinkClick r:id="rId5"/>
              </a:rPr>
              <a:t>http://</a:t>
            </a:r>
            <a:r>
              <a:rPr lang="de-DE" smtClean="0">
                <a:hlinkClick r:id="rId5"/>
              </a:rPr>
              <a:t>www.environmentalfootprints.org/infographics?type=worldmap</a:t>
            </a:r>
            <a:r>
              <a:rPr lang="de-DE" smtClean="0"/>
              <a:t> </a:t>
            </a:r>
            <a:endParaRPr lang="de-DE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6193" y="1235082"/>
            <a:ext cx="8286842" cy="5592140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564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3131550" y="0"/>
            <a:ext cx="5249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smtClean="0"/>
              <a:t>Input </a:t>
            </a:r>
            <a:r>
              <a:rPr lang="de-DE" sz="2800" b="1" err="1" smtClean="0"/>
              <a:t>output</a:t>
            </a:r>
            <a:r>
              <a:rPr lang="de-DE" sz="2800" b="1" smtClean="0"/>
              <a:t> </a:t>
            </a:r>
            <a:r>
              <a:rPr lang="de-DE" sz="2800" b="1" err="1" smtClean="0"/>
              <a:t>analysis</a:t>
            </a:r>
            <a:r>
              <a:rPr lang="de-DE" sz="2800" b="1" smtClean="0"/>
              <a:t> in a </a:t>
            </a:r>
            <a:r>
              <a:rPr lang="de-DE" sz="2800" b="1" err="1" smtClean="0"/>
              <a:t>nutshell</a:t>
            </a:r>
            <a:endParaRPr lang="de-DE" sz="2800" b="1"/>
          </a:p>
        </p:txBody>
      </p:sp>
      <p:pic>
        <p:nvPicPr>
          <p:cNvPr id="18434" name="Picture 2" descr="https://images.gutefrage.net/media/fragen/bilder/copyright-vom-bild-input-putput-output-kuenstler-gesucht-bzw-kontakt/0_original.jpg?v=1331678107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369" y="801325"/>
            <a:ext cx="7740514" cy="545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259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6106905" y="1746953"/>
            <a:ext cx="15153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b="1" smtClean="0"/>
              <a:t>Contents</a:t>
            </a:r>
            <a:endParaRPr lang="de-DE" sz="2800" b="1"/>
          </a:p>
        </p:txBody>
      </p:sp>
      <p:sp>
        <p:nvSpPr>
          <p:cNvPr id="4" name="Textfeld 3"/>
          <p:cNvSpPr txBox="1"/>
          <p:nvPr/>
        </p:nvSpPr>
        <p:spPr>
          <a:xfrm>
            <a:off x="6106905" y="2270173"/>
            <a:ext cx="494891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1) Recap: IO tables and models</a:t>
            </a:r>
            <a:endParaRPr lang="de-DE" sz="2400" smtClean="0"/>
          </a:p>
          <a:p>
            <a:endParaRPr lang="de-DE" sz="2400"/>
          </a:p>
          <a:p>
            <a:r>
              <a:rPr lang="de-DE" sz="2400" smtClean="0"/>
              <a:t>2) Multiregional IO (MRIO) </a:t>
            </a:r>
            <a:r>
              <a:rPr lang="de-DE" sz="2400" err="1" smtClean="0"/>
              <a:t>theory</a:t>
            </a:r>
            <a:endParaRPr lang="de-DE" sz="2400" smtClean="0"/>
          </a:p>
          <a:p>
            <a:endParaRPr lang="de-DE" sz="2400"/>
          </a:p>
          <a:p>
            <a:r>
              <a:rPr lang="de-DE" sz="2400" smtClean="0"/>
              <a:t>3) Multiregional IO (MRIO) </a:t>
            </a:r>
            <a:r>
              <a:rPr lang="de-DE" sz="2400" err="1" smtClean="0"/>
              <a:t>application</a:t>
            </a:r>
            <a:endParaRPr lang="de-DE" sz="2400" smtClean="0"/>
          </a:p>
          <a:p>
            <a:pPr marL="457200" indent="-457200">
              <a:buAutoNum type="arabicParenR"/>
            </a:pPr>
            <a:endParaRPr lang="de-DE" sz="2400"/>
          </a:p>
        </p:txBody>
      </p:sp>
      <p:pic>
        <p:nvPicPr>
          <p:cNvPr id="5122" name="Picture 2" descr="http://www.ontour-fra.de/uploads/RTEmagicC_SCM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1295498"/>
            <a:ext cx="5676900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899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3448050" y="76200"/>
            <a:ext cx="4395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smtClean="0"/>
              <a:t>The </a:t>
            </a:r>
            <a:r>
              <a:rPr lang="de-DE" sz="2800" b="1"/>
              <a:t>input-output </a:t>
            </a:r>
            <a:r>
              <a:rPr lang="de-DE" sz="2800" b="1" err="1"/>
              <a:t>table</a:t>
            </a:r>
            <a:r>
              <a:rPr lang="de-DE" sz="2800" b="1"/>
              <a:t> (IOT)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0294" y="781050"/>
            <a:ext cx="48331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/>
              <a:t>The </a:t>
            </a:r>
            <a:r>
              <a:rPr lang="de-DE" sz="2400" b="1" err="1" smtClean="0"/>
              <a:t>corresponding</a:t>
            </a:r>
            <a:r>
              <a:rPr lang="de-DE" sz="2400" b="1" smtClean="0"/>
              <a:t> </a:t>
            </a:r>
            <a:r>
              <a:rPr lang="de-DE" sz="2400" b="1" err="1" smtClean="0"/>
              <a:t>system</a:t>
            </a:r>
            <a:r>
              <a:rPr lang="de-DE" sz="2400" b="1" smtClean="0"/>
              <a:t> </a:t>
            </a:r>
            <a:r>
              <a:rPr lang="de-DE" sz="2400" b="1" err="1" smtClean="0"/>
              <a:t>definition</a:t>
            </a:r>
            <a:endParaRPr lang="de-DE" sz="2400"/>
          </a:p>
          <a:p>
            <a:pPr marL="457200" indent="-457200">
              <a:buAutoNum type="alphaLcParenR"/>
            </a:pPr>
            <a:endParaRPr lang="de-DE" sz="2400" smtClean="0"/>
          </a:p>
        </p:txBody>
      </p:sp>
      <p:sp>
        <p:nvSpPr>
          <p:cNvPr id="8" name="Textfeld 7"/>
          <p:cNvSpPr txBox="1"/>
          <p:nvPr/>
        </p:nvSpPr>
        <p:spPr>
          <a:xfrm>
            <a:off x="5136508" y="3651783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smtClean="0">
                <a:solidFill>
                  <a:srgbClr val="0070C0"/>
                </a:solidFill>
              </a:rPr>
              <a:t>OR</a:t>
            </a:r>
            <a:endParaRPr lang="de-DE" sz="2800" b="1">
              <a:solidFill>
                <a:srgbClr val="0070C0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91" y="1612047"/>
            <a:ext cx="11890494" cy="4307499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0" y="6519446"/>
            <a:ext cx="28827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smtClean="0"/>
              <a:t>Source: DOI</a:t>
            </a:r>
            <a:r>
              <a:rPr lang="de-DE" sz="1600"/>
              <a:t>: 10.1111/jiec.12306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48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3643616" y="76200"/>
            <a:ext cx="4395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de-DE" sz="2800" b="1" smtClean="0"/>
              <a:t>The input-output </a:t>
            </a:r>
            <a:r>
              <a:rPr lang="de-DE" sz="2800" b="1" i="1" err="1" smtClean="0"/>
              <a:t>model</a:t>
            </a:r>
            <a:r>
              <a:rPr lang="de-DE" sz="2800" b="1" smtClean="0"/>
              <a:t> (IO)</a:t>
            </a:r>
            <a:endParaRPr lang="de-DE" sz="2800" b="1"/>
          </a:p>
        </p:txBody>
      </p:sp>
      <p:sp>
        <p:nvSpPr>
          <p:cNvPr id="3" name="Textfeld 2"/>
          <p:cNvSpPr txBox="1"/>
          <p:nvPr/>
        </p:nvSpPr>
        <p:spPr>
          <a:xfrm>
            <a:off x="350294" y="781050"/>
            <a:ext cx="3153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/>
              <a:t>The A-matrix </a:t>
            </a:r>
            <a:r>
              <a:rPr lang="de-DE" sz="2400" b="1" err="1" smtClean="0"/>
              <a:t>explained</a:t>
            </a:r>
            <a:endParaRPr lang="de-DE" sz="2400" b="1" smtClean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28" y="1101429"/>
            <a:ext cx="11760676" cy="3603922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285875" y="5085965"/>
            <a:ext cx="84369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err="1" smtClean="0"/>
              <a:t>Each</a:t>
            </a:r>
            <a:r>
              <a:rPr lang="de-DE" sz="2000" smtClean="0"/>
              <a:t> </a:t>
            </a:r>
            <a:r>
              <a:rPr lang="de-DE" sz="2000" err="1" smtClean="0"/>
              <a:t>column</a:t>
            </a:r>
            <a:r>
              <a:rPr lang="de-DE" sz="2000" smtClean="0"/>
              <a:t> </a:t>
            </a:r>
            <a:r>
              <a:rPr lang="de-DE" sz="2000" err="1" smtClean="0"/>
              <a:t>of</a:t>
            </a:r>
            <a:r>
              <a:rPr lang="de-DE" sz="2000" smtClean="0"/>
              <a:t> A </a:t>
            </a:r>
            <a:r>
              <a:rPr lang="de-DE" sz="2000" err="1" smtClean="0"/>
              <a:t>contains</a:t>
            </a:r>
            <a:r>
              <a:rPr lang="de-DE" sz="2000" smtClean="0"/>
              <a:t> </a:t>
            </a:r>
            <a:r>
              <a:rPr lang="de-DE" sz="2000" err="1" smtClean="0"/>
              <a:t>the</a:t>
            </a:r>
            <a:r>
              <a:rPr lang="de-DE" sz="2000" smtClean="0"/>
              <a:t> </a:t>
            </a:r>
            <a:r>
              <a:rPr lang="de-DE" sz="2000" err="1" smtClean="0"/>
              <a:t>products</a:t>
            </a:r>
            <a:r>
              <a:rPr lang="de-DE" sz="2000" smtClean="0"/>
              <a:t> </a:t>
            </a:r>
            <a:r>
              <a:rPr lang="de-DE" sz="2000" err="1" smtClean="0"/>
              <a:t>requirements</a:t>
            </a:r>
            <a:r>
              <a:rPr lang="de-DE" sz="2000" smtClean="0"/>
              <a:t> PER UNIT OF OUTPUT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smtClean="0"/>
              <a:t>These </a:t>
            </a:r>
            <a:r>
              <a:rPr lang="de-DE" sz="2000" err="1" smtClean="0"/>
              <a:t>numbers</a:t>
            </a:r>
            <a:r>
              <a:rPr lang="de-DE" sz="2000" smtClean="0"/>
              <a:t> </a:t>
            </a:r>
            <a:r>
              <a:rPr lang="de-DE" sz="2000" err="1" smtClean="0"/>
              <a:t>represent</a:t>
            </a:r>
            <a:r>
              <a:rPr lang="de-DE" sz="2000" smtClean="0"/>
              <a:t> </a:t>
            </a:r>
            <a:r>
              <a:rPr lang="de-DE" sz="2000" err="1" smtClean="0"/>
              <a:t>the</a:t>
            </a:r>
            <a:r>
              <a:rPr lang="de-DE" sz="2000" smtClean="0"/>
              <a:t> TECHNOGICAL RECIPE </a:t>
            </a:r>
            <a:r>
              <a:rPr lang="de-DE" sz="2000" err="1" smtClean="0"/>
              <a:t>for</a:t>
            </a:r>
            <a:r>
              <a:rPr lang="de-DE" sz="2000" smtClean="0"/>
              <a:t> </a:t>
            </a:r>
            <a:r>
              <a:rPr lang="de-DE" sz="2000" err="1" smtClean="0"/>
              <a:t>each</a:t>
            </a:r>
            <a:r>
              <a:rPr lang="de-DE" sz="2000" smtClean="0"/>
              <a:t> </a:t>
            </a:r>
            <a:r>
              <a:rPr lang="de-DE" sz="2000" err="1" smtClean="0"/>
              <a:t>industry</a:t>
            </a:r>
            <a:r>
              <a:rPr lang="de-DE" sz="2000" smtClean="0"/>
              <a:t>, </a:t>
            </a:r>
          </a:p>
          <a:p>
            <a:r>
              <a:rPr lang="de-DE" sz="2000" smtClean="0"/>
              <a:t>      </a:t>
            </a:r>
            <a:r>
              <a:rPr lang="de-DE" sz="2000" err="1" smtClean="0"/>
              <a:t>and</a:t>
            </a:r>
            <a:r>
              <a:rPr lang="de-DE" sz="2000" smtClean="0"/>
              <a:t> </a:t>
            </a:r>
            <a:r>
              <a:rPr lang="de-DE" sz="2000" err="1" smtClean="0"/>
              <a:t>the</a:t>
            </a:r>
            <a:r>
              <a:rPr lang="de-DE" sz="2000" smtClean="0"/>
              <a:t> </a:t>
            </a:r>
            <a:r>
              <a:rPr lang="de-DE" sz="2000" err="1" smtClean="0"/>
              <a:t>coefficients</a:t>
            </a:r>
            <a:r>
              <a:rPr lang="de-DE" sz="2000" smtClean="0"/>
              <a:t> </a:t>
            </a:r>
            <a:r>
              <a:rPr lang="de-DE" sz="2000" err="1" smtClean="0"/>
              <a:t>of</a:t>
            </a:r>
            <a:r>
              <a:rPr lang="de-DE" sz="2000" smtClean="0"/>
              <a:t> A </a:t>
            </a:r>
            <a:r>
              <a:rPr lang="de-DE" sz="2000" err="1" smtClean="0"/>
              <a:t>are</a:t>
            </a:r>
            <a:r>
              <a:rPr lang="de-DE" sz="2000" smtClean="0"/>
              <a:t> </a:t>
            </a:r>
            <a:r>
              <a:rPr lang="de-DE" sz="2000" err="1" smtClean="0"/>
              <a:t>called</a:t>
            </a:r>
            <a:r>
              <a:rPr lang="de-DE" sz="2000" smtClean="0"/>
              <a:t> TECHNICAL COEFFICIENTS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smtClean="0"/>
              <a:t>A </a:t>
            </a:r>
            <a:r>
              <a:rPr lang="de-DE" sz="2000" err="1" smtClean="0"/>
              <a:t>contains</a:t>
            </a:r>
            <a:r>
              <a:rPr lang="de-DE" sz="2000" smtClean="0"/>
              <a:t> </a:t>
            </a:r>
            <a:r>
              <a:rPr lang="de-DE" sz="2000" err="1" smtClean="0"/>
              <a:t>the</a:t>
            </a:r>
            <a:r>
              <a:rPr lang="de-DE" sz="2000" smtClean="0"/>
              <a:t> ‚</a:t>
            </a:r>
            <a:r>
              <a:rPr lang="de-DE" sz="2000" err="1" smtClean="0"/>
              <a:t>cookbook</a:t>
            </a:r>
            <a:r>
              <a:rPr lang="de-DE" sz="2000" smtClean="0"/>
              <a:t>‘ </a:t>
            </a:r>
            <a:r>
              <a:rPr lang="de-DE" sz="2000" err="1" smtClean="0"/>
              <a:t>of</a:t>
            </a:r>
            <a:r>
              <a:rPr lang="de-DE" sz="2000" smtClean="0"/>
              <a:t> </a:t>
            </a:r>
            <a:r>
              <a:rPr lang="de-DE" sz="2000" err="1" smtClean="0"/>
              <a:t>the</a:t>
            </a:r>
            <a:r>
              <a:rPr lang="de-DE" sz="2000" smtClean="0"/>
              <a:t> </a:t>
            </a:r>
            <a:r>
              <a:rPr lang="de-DE" sz="2000" err="1" smtClean="0"/>
              <a:t>entire</a:t>
            </a:r>
            <a:r>
              <a:rPr lang="de-DE" sz="2000" smtClean="0"/>
              <a:t> </a:t>
            </a:r>
            <a:r>
              <a:rPr lang="de-DE" sz="2000" err="1" smtClean="0"/>
              <a:t>industry</a:t>
            </a:r>
            <a:endParaRPr lang="de-DE" sz="200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655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3643616" y="76200"/>
            <a:ext cx="4395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de-DE" sz="2800" b="1" smtClean="0"/>
              <a:t>The input-output </a:t>
            </a:r>
            <a:r>
              <a:rPr lang="de-DE" sz="2800" b="1" i="1" err="1" smtClean="0"/>
              <a:t>model</a:t>
            </a:r>
            <a:r>
              <a:rPr lang="de-DE" sz="2800" b="1" smtClean="0"/>
              <a:t> (IO)</a:t>
            </a:r>
            <a:endParaRPr lang="de-DE" sz="2800" b="1"/>
          </a:p>
        </p:txBody>
      </p:sp>
      <p:sp>
        <p:nvSpPr>
          <p:cNvPr id="3" name="Textfeld 2"/>
          <p:cNvSpPr txBox="1"/>
          <p:nvPr/>
        </p:nvSpPr>
        <p:spPr>
          <a:xfrm>
            <a:off x="350294" y="781050"/>
            <a:ext cx="3080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/>
              <a:t> The Leontief IO </a:t>
            </a:r>
            <a:r>
              <a:rPr lang="de-DE" sz="2400" b="1" err="1" smtClean="0"/>
              <a:t>model</a:t>
            </a:r>
            <a:endParaRPr lang="de-DE" sz="2400" b="1" smtClean="0"/>
          </a:p>
        </p:txBody>
      </p:sp>
      <p:sp>
        <p:nvSpPr>
          <p:cNvPr id="7" name="Textfeld 6"/>
          <p:cNvSpPr txBox="1"/>
          <p:nvPr/>
        </p:nvSpPr>
        <p:spPr>
          <a:xfrm>
            <a:off x="1847850" y="1424345"/>
            <a:ext cx="6758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err="1" smtClean="0"/>
              <a:t>With</a:t>
            </a:r>
            <a:r>
              <a:rPr lang="de-DE" sz="2000" smtClean="0"/>
              <a:t> </a:t>
            </a:r>
            <a:r>
              <a:rPr lang="de-DE" sz="2000" err="1" smtClean="0"/>
              <a:t>the</a:t>
            </a:r>
            <a:r>
              <a:rPr lang="de-DE" sz="2000" smtClean="0"/>
              <a:t> </a:t>
            </a:r>
            <a:r>
              <a:rPr lang="de-DE" sz="2000" err="1" smtClean="0"/>
              <a:t>help</a:t>
            </a:r>
            <a:r>
              <a:rPr lang="de-DE" sz="2000" smtClean="0"/>
              <a:t> </a:t>
            </a:r>
            <a:r>
              <a:rPr lang="de-DE" sz="2000" err="1" smtClean="0"/>
              <a:t>of</a:t>
            </a:r>
            <a:r>
              <a:rPr lang="de-DE" sz="2000" smtClean="0"/>
              <a:t> A, </a:t>
            </a:r>
            <a:r>
              <a:rPr lang="de-DE" sz="2000" err="1" smtClean="0"/>
              <a:t>the</a:t>
            </a:r>
            <a:r>
              <a:rPr lang="de-DE" sz="2000" smtClean="0"/>
              <a:t> </a:t>
            </a:r>
            <a:r>
              <a:rPr lang="de-DE" sz="2000" err="1" smtClean="0"/>
              <a:t>market</a:t>
            </a:r>
            <a:r>
              <a:rPr lang="de-DE" sz="2000" smtClean="0"/>
              <a:t> </a:t>
            </a:r>
            <a:r>
              <a:rPr lang="de-DE" sz="2000" err="1" smtClean="0"/>
              <a:t>balance</a:t>
            </a:r>
            <a:r>
              <a:rPr lang="de-DE" sz="2000" smtClean="0"/>
              <a:t> </a:t>
            </a:r>
            <a:r>
              <a:rPr lang="de-DE" sz="2000" err="1" smtClean="0"/>
              <a:t>can</a:t>
            </a:r>
            <a:r>
              <a:rPr lang="de-DE" sz="2000" smtClean="0"/>
              <a:t> </a:t>
            </a:r>
            <a:r>
              <a:rPr lang="de-DE" sz="2000" err="1" smtClean="0"/>
              <a:t>be</a:t>
            </a:r>
            <a:r>
              <a:rPr lang="de-DE" sz="2000" smtClean="0"/>
              <a:t> </a:t>
            </a:r>
            <a:r>
              <a:rPr lang="de-DE" sz="2000" err="1" smtClean="0"/>
              <a:t>reformulated</a:t>
            </a:r>
            <a:endParaRPr lang="de-DE" sz="2000" smtClean="0"/>
          </a:p>
        </p:txBody>
      </p:sp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235570"/>
              </p:ext>
            </p:extLst>
          </p:nvPr>
        </p:nvGraphicFramePr>
        <p:xfrm>
          <a:off x="446088" y="1824455"/>
          <a:ext cx="3897312" cy="4718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8" name="Formel" r:id="rId4" imgW="1676160" imgH="2057400" progId="Equation.3">
                  <p:embed/>
                </p:oleObj>
              </mc:Choice>
              <mc:Fallback>
                <p:oleObj name="Formel" r:id="rId4" imgW="1676160" imgH="20574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088" y="1824455"/>
                        <a:ext cx="3897312" cy="47188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Grafik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574" y="2006085"/>
            <a:ext cx="5620134" cy="3134849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2382849" y="4384149"/>
            <a:ext cx="4416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smtClean="0">
                <a:sym typeface="Wingdings" panose="05000000000000000000" pitchFamily="2" charset="2"/>
              </a:rPr>
              <a:t> Market </a:t>
            </a:r>
            <a:r>
              <a:rPr lang="de-DE" sz="2000" err="1" smtClean="0">
                <a:sym typeface="Wingdings" panose="05000000000000000000" pitchFamily="2" charset="2"/>
              </a:rPr>
              <a:t>balance</a:t>
            </a:r>
            <a:r>
              <a:rPr lang="de-DE" sz="2000" smtClean="0">
                <a:sym typeface="Wingdings" panose="05000000000000000000" pitchFamily="2" charset="2"/>
              </a:rPr>
              <a:t> in </a:t>
            </a:r>
            <a:r>
              <a:rPr lang="de-DE" sz="2000" err="1" smtClean="0">
                <a:sym typeface="Wingdings" panose="05000000000000000000" pitchFamily="2" charset="2"/>
              </a:rPr>
              <a:t>terms</a:t>
            </a:r>
            <a:r>
              <a:rPr lang="de-DE" sz="2000" smtClean="0">
                <a:sym typeface="Wingdings" panose="05000000000000000000" pitchFamily="2" charset="2"/>
              </a:rPr>
              <a:t> </a:t>
            </a:r>
            <a:r>
              <a:rPr lang="de-DE" sz="2000" err="1" smtClean="0">
                <a:sym typeface="Wingdings" panose="05000000000000000000" pitchFamily="2" charset="2"/>
              </a:rPr>
              <a:t>of</a:t>
            </a:r>
            <a:r>
              <a:rPr lang="de-DE" sz="2000" smtClean="0">
                <a:sym typeface="Wingdings" panose="05000000000000000000" pitchFamily="2" charset="2"/>
              </a:rPr>
              <a:t> x, y, </a:t>
            </a:r>
            <a:r>
              <a:rPr lang="de-DE" sz="2000" err="1" smtClean="0">
                <a:sym typeface="Wingdings" panose="05000000000000000000" pitchFamily="2" charset="2"/>
              </a:rPr>
              <a:t>and</a:t>
            </a:r>
            <a:r>
              <a:rPr lang="de-DE" sz="2000" smtClean="0">
                <a:sym typeface="Wingdings" panose="05000000000000000000" pitchFamily="2" charset="2"/>
              </a:rPr>
              <a:t> A</a:t>
            </a:r>
            <a:endParaRPr lang="de-DE" sz="2000"/>
          </a:p>
        </p:txBody>
      </p:sp>
      <p:sp>
        <p:nvSpPr>
          <p:cNvPr id="12" name="Textfeld 11"/>
          <p:cNvSpPr txBox="1"/>
          <p:nvPr/>
        </p:nvSpPr>
        <p:spPr>
          <a:xfrm>
            <a:off x="4838700" y="6009294"/>
            <a:ext cx="30597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smtClean="0"/>
              <a:t>L </a:t>
            </a:r>
            <a:r>
              <a:rPr lang="de-DE" sz="2000" err="1" smtClean="0"/>
              <a:t>is</a:t>
            </a:r>
            <a:r>
              <a:rPr lang="de-DE" sz="2000" smtClean="0"/>
              <a:t> </a:t>
            </a:r>
            <a:r>
              <a:rPr lang="de-DE" sz="2000" err="1" smtClean="0"/>
              <a:t>called</a:t>
            </a:r>
            <a:r>
              <a:rPr lang="de-DE" sz="2000" smtClean="0"/>
              <a:t> ‚Leontief inverse‘.</a:t>
            </a:r>
            <a:endParaRPr lang="de-DE" sz="200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78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3643616" y="76200"/>
            <a:ext cx="4395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de-DE" sz="2800" b="1" smtClean="0"/>
              <a:t>The input-output </a:t>
            </a:r>
            <a:r>
              <a:rPr lang="en-US" sz="2800" b="1" i="1" smtClean="0"/>
              <a:t>model</a:t>
            </a:r>
            <a:r>
              <a:rPr lang="de-DE" sz="2800" b="1" smtClean="0"/>
              <a:t> </a:t>
            </a:r>
            <a:r>
              <a:rPr lang="de-DE" sz="2800" b="1" smtClean="0"/>
              <a:t>(IO)</a:t>
            </a:r>
            <a:endParaRPr lang="de-DE" sz="2800" b="1"/>
          </a:p>
        </p:txBody>
      </p:sp>
      <p:sp>
        <p:nvSpPr>
          <p:cNvPr id="3" name="Textfeld 2"/>
          <p:cNvSpPr txBox="1"/>
          <p:nvPr/>
        </p:nvSpPr>
        <p:spPr>
          <a:xfrm>
            <a:off x="350294" y="781050"/>
            <a:ext cx="4326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/>
              <a:t>The Leontief IO </a:t>
            </a:r>
            <a:r>
              <a:rPr lang="en-GB" sz="2400" b="1" smtClean="0"/>
              <a:t>model</a:t>
            </a:r>
            <a:r>
              <a:rPr lang="de-DE" sz="2400" b="1" smtClean="0"/>
              <a:t> </a:t>
            </a:r>
            <a:r>
              <a:rPr lang="de-DE" sz="2400" b="1" err="1" smtClean="0"/>
              <a:t>explained</a:t>
            </a:r>
            <a:endParaRPr lang="de-DE" sz="2400" b="1" smtClean="0"/>
          </a:p>
        </p:txBody>
      </p:sp>
      <p:sp>
        <p:nvSpPr>
          <p:cNvPr id="7" name="Textfeld 6"/>
          <p:cNvSpPr txBox="1"/>
          <p:nvPr/>
        </p:nvSpPr>
        <p:spPr>
          <a:xfrm>
            <a:off x="1762125" y="1247835"/>
            <a:ext cx="8941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err="1" smtClean="0"/>
              <a:t>With</a:t>
            </a:r>
            <a:r>
              <a:rPr lang="de-DE" sz="2000" smtClean="0"/>
              <a:t> </a:t>
            </a:r>
            <a:r>
              <a:rPr lang="de-DE" sz="2000" err="1" smtClean="0"/>
              <a:t>the</a:t>
            </a:r>
            <a:r>
              <a:rPr lang="de-DE" sz="2000" smtClean="0"/>
              <a:t> </a:t>
            </a:r>
            <a:r>
              <a:rPr lang="de-DE" sz="2000" err="1" smtClean="0"/>
              <a:t>help</a:t>
            </a:r>
            <a:r>
              <a:rPr lang="de-DE" sz="2000" smtClean="0"/>
              <a:t> </a:t>
            </a:r>
            <a:r>
              <a:rPr lang="de-DE" sz="2000" err="1" smtClean="0"/>
              <a:t>of</a:t>
            </a:r>
            <a:r>
              <a:rPr lang="de-DE" sz="2000" smtClean="0"/>
              <a:t> </a:t>
            </a:r>
            <a:r>
              <a:rPr lang="de-DE" sz="2000" err="1" smtClean="0"/>
              <a:t>the</a:t>
            </a:r>
            <a:r>
              <a:rPr lang="de-DE" sz="2000" smtClean="0"/>
              <a:t> </a:t>
            </a:r>
            <a:r>
              <a:rPr lang="de-DE" sz="2000" err="1" smtClean="0"/>
              <a:t>market</a:t>
            </a:r>
            <a:r>
              <a:rPr lang="de-DE" sz="2000" smtClean="0"/>
              <a:t> </a:t>
            </a:r>
            <a:r>
              <a:rPr lang="de-DE" sz="2000" err="1" smtClean="0"/>
              <a:t>balance</a:t>
            </a:r>
            <a:r>
              <a:rPr lang="de-DE" sz="2000" smtClean="0"/>
              <a:t>, </a:t>
            </a:r>
            <a:r>
              <a:rPr lang="de-DE" sz="2000" err="1" smtClean="0"/>
              <a:t>the</a:t>
            </a:r>
            <a:r>
              <a:rPr lang="de-DE" sz="2000" smtClean="0"/>
              <a:t> Leontief IO </a:t>
            </a:r>
            <a:r>
              <a:rPr lang="de-DE" sz="2000" err="1" smtClean="0"/>
              <a:t>model</a:t>
            </a:r>
            <a:r>
              <a:rPr lang="de-DE" sz="2000" smtClean="0"/>
              <a:t> </a:t>
            </a:r>
            <a:r>
              <a:rPr lang="de-DE" sz="2000" err="1" smtClean="0"/>
              <a:t>can</a:t>
            </a:r>
            <a:r>
              <a:rPr lang="de-DE" sz="2000" smtClean="0"/>
              <a:t> </a:t>
            </a:r>
            <a:r>
              <a:rPr lang="de-DE" sz="2000" err="1" smtClean="0"/>
              <a:t>be</a:t>
            </a:r>
            <a:r>
              <a:rPr lang="de-DE" sz="2000" smtClean="0"/>
              <a:t> </a:t>
            </a:r>
            <a:r>
              <a:rPr lang="de-DE" sz="2000" err="1" smtClean="0"/>
              <a:t>built</a:t>
            </a:r>
            <a:r>
              <a:rPr lang="de-DE" sz="2000" smtClean="0"/>
              <a:t> </a:t>
            </a:r>
            <a:r>
              <a:rPr lang="de-DE" sz="2000" err="1" smtClean="0"/>
              <a:t>step</a:t>
            </a:r>
            <a:r>
              <a:rPr lang="de-DE" sz="2000" smtClean="0"/>
              <a:t> </a:t>
            </a:r>
            <a:r>
              <a:rPr lang="de-DE" sz="2000" err="1" smtClean="0"/>
              <a:t>by</a:t>
            </a:r>
            <a:r>
              <a:rPr lang="de-DE" sz="2000" smtClean="0"/>
              <a:t> </a:t>
            </a:r>
            <a:r>
              <a:rPr lang="de-DE" sz="2000" err="1" smtClean="0"/>
              <a:t>step</a:t>
            </a:r>
            <a:r>
              <a:rPr lang="de-DE" sz="2000" smtClean="0"/>
              <a:t>.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6" y="1975016"/>
            <a:ext cx="4123646" cy="2300124"/>
          </a:xfrm>
          <a:prstGeom prst="rect">
            <a:avLst/>
          </a:prstGeom>
        </p:spPr>
      </p:pic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339980"/>
              </p:ext>
            </p:extLst>
          </p:nvPr>
        </p:nvGraphicFramePr>
        <p:xfrm>
          <a:off x="492836" y="1651286"/>
          <a:ext cx="5787528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127"/>
                <a:gridCol w="1105831"/>
                <a:gridCol w="1839606"/>
                <a:gridCol w="2070964"/>
              </a:tblGrid>
              <a:tr h="624371">
                <a:tc>
                  <a:txBody>
                    <a:bodyPr/>
                    <a:lstStyle/>
                    <a:p>
                      <a:r>
                        <a:rPr lang="de-DE" err="1" smtClean="0"/>
                        <a:t>Step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Final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demand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err="1" smtClean="0"/>
                        <a:t>Industry</a:t>
                      </a:r>
                      <a:r>
                        <a:rPr lang="de-DE" baseline="0" smtClean="0"/>
                        <a:t> </a:t>
                      </a:r>
                      <a:r>
                        <a:rPr lang="de-DE" baseline="0" err="1" smtClean="0"/>
                        <a:t>output</a:t>
                      </a: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mtClean="0"/>
                        <a:t>Intermediate de-</a:t>
                      </a:r>
                      <a:r>
                        <a:rPr lang="de-DE" err="1" smtClean="0"/>
                        <a:t>mand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for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next</a:t>
                      </a:r>
                      <a:r>
                        <a:rPr lang="de-DE" smtClean="0"/>
                        <a:t> </a:t>
                      </a:r>
                      <a:r>
                        <a:rPr lang="de-DE" err="1" smtClean="0"/>
                        <a:t>step</a:t>
                      </a:r>
                      <a:endParaRPr lang="de-DE"/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smtClean="0"/>
                        <a:t>0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smtClean="0"/>
                        <a:t>y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smtClean="0"/>
                        <a:t>x</a:t>
                      </a:r>
                      <a:r>
                        <a:rPr lang="en-GB" sz="2000" baseline="-25000" smtClean="0"/>
                        <a:t>0</a:t>
                      </a:r>
                      <a:r>
                        <a:rPr lang="en-GB" sz="2000" smtClean="0"/>
                        <a:t>=</a:t>
                      </a:r>
                      <a:r>
                        <a:rPr lang="en-GB" sz="2000" err="1" smtClean="0"/>
                        <a:t>I·y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err="1" smtClean="0"/>
                        <a:t>A·y</a:t>
                      </a:r>
                      <a:endParaRPr lang="de-DE" sz="2000"/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smtClean="0"/>
                        <a:t>1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smtClean="0"/>
                        <a:t>x</a:t>
                      </a:r>
                      <a:r>
                        <a:rPr lang="en-GB" sz="2000" baseline="-25000" smtClean="0"/>
                        <a:t>1</a:t>
                      </a:r>
                      <a:r>
                        <a:rPr lang="en-GB" sz="2000" smtClean="0"/>
                        <a:t>=</a:t>
                      </a:r>
                      <a:r>
                        <a:rPr lang="de-DE" sz="2000" err="1" smtClean="0"/>
                        <a:t>A·y</a:t>
                      </a:r>
                      <a:endParaRPr lang="de-DE" sz="200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smtClean="0"/>
                        <a:t>A</a:t>
                      </a:r>
                      <a:r>
                        <a:rPr lang="de-DE" sz="2000" baseline="30000" smtClean="0"/>
                        <a:t>2</a:t>
                      </a:r>
                      <a:r>
                        <a:rPr lang="de-DE" sz="2000" smtClean="0"/>
                        <a:t>·y</a:t>
                      </a:r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smtClean="0"/>
                        <a:t>2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smtClean="0"/>
                        <a:t>x</a:t>
                      </a:r>
                      <a:r>
                        <a:rPr lang="en-GB" sz="2000" baseline="-25000" smtClean="0"/>
                        <a:t>2</a:t>
                      </a:r>
                      <a:r>
                        <a:rPr lang="en-GB" sz="2000" smtClean="0"/>
                        <a:t>=</a:t>
                      </a:r>
                      <a:r>
                        <a:rPr lang="de-DE" sz="2000" smtClean="0"/>
                        <a:t>A</a:t>
                      </a:r>
                      <a:r>
                        <a:rPr lang="de-DE" sz="2000" baseline="30000" smtClean="0"/>
                        <a:t>2</a:t>
                      </a:r>
                      <a:r>
                        <a:rPr lang="de-DE" sz="2000" smtClean="0"/>
                        <a:t>·y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smtClean="0"/>
                        <a:t>A</a:t>
                      </a:r>
                      <a:r>
                        <a:rPr lang="de-DE" sz="2000" baseline="30000" smtClean="0"/>
                        <a:t>3</a:t>
                      </a:r>
                      <a:r>
                        <a:rPr lang="de-DE" sz="2000" smtClean="0"/>
                        <a:t>·y</a:t>
                      </a:r>
                      <a:endParaRPr lang="de-DE" sz="2000"/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smtClean="0"/>
                        <a:t>3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smtClean="0"/>
                        <a:t>x</a:t>
                      </a:r>
                      <a:r>
                        <a:rPr lang="en-GB" sz="2000" baseline="-25000" smtClean="0"/>
                        <a:t>3</a:t>
                      </a:r>
                      <a:r>
                        <a:rPr lang="en-GB" sz="2000" smtClean="0"/>
                        <a:t>=</a:t>
                      </a:r>
                      <a:r>
                        <a:rPr lang="de-DE" sz="2000" smtClean="0"/>
                        <a:t>A</a:t>
                      </a:r>
                      <a:r>
                        <a:rPr lang="de-DE" sz="2000" baseline="30000" smtClean="0"/>
                        <a:t>3</a:t>
                      </a:r>
                      <a:r>
                        <a:rPr lang="de-DE" sz="2000" smtClean="0"/>
                        <a:t>·y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smtClean="0"/>
                        <a:t>A</a:t>
                      </a:r>
                      <a:r>
                        <a:rPr lang="de-DE" sz="2000" baseline="30000" smtClean="0"/>
                        <a:t>4</a:t>
                      </a:r>
                      <a:r>
                        <a:rPr lang="de-DE" sz="2000" smtClean="0"/>
                        <a:t>·y</a:t>
                      </a:r>
                      <a:endParaRPr lang="de-DE" sz="2000"/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smtClean="0"/>
                        <a:t>4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smtClean="0"/>
                        <a:t>x</a:t>
                      </a:r>
                      <a:r>
                        <a:rPr lang="en-GB" sz="2000" baseline="-25000" smtClean="0"/>
                        <a:t>4</a:t>
                      </a:r>
                      <a:r>
                        <a:rPr lang="en-GB" sz="2000" smtClean="0"/>
                        <a:t>=</a:t>
                      </a:r>
                      <a:r>
                        <a:rPr lang="de-DE" sz="2000" smtClean="0"/>
                        <a:t>A</a:t>
                      </a:r>
                      <a:r>
                        <a:rPr lang="de-DE" sz="2000" baseline="30000" smtClean="0"/>
                        <a:t>4</a:t>
                      </a:r>
                      <a:r>
                        <a:rPr lang="de-DE" sz="2000" smtClean="0"/>
                        <a:t>·y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smtClean="0"/>
                        <a:t>A</a:t>
                      </a:r>
                      <a:r>
                        <a:rPr lang="de-DE" sz="2000" baseline="30000" smtClean="0"/>
                        <a:t>5</a:t>
                      </a:r>
                      <a:r>
                        <a:rPr lang="de-DE" sz="2000" smtClean="0"/>
                        <a:t>·y</a:t>
                      </a:r>
                      <a:endParaRPr lang="de-DE" sz="2000"/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smtClean="0"/>
                        <a:t>…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smtClean="0"/>
                        <a:t>…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smtClean="0"/>
                        <a:t>…</a:t>
                      </a:r>
                      <a:endParaRPr lang="de-DE" sz="2000"/>
                    </a:p>
                  </a:txBody>
                  <a:tcPr/>
                </a:tc>
              </a:tr>
              <a:tr h="443408">
                <a:tc>
                  <a:txBody>
                    <a:bodyPr/>
                    <a:lstStyle/>
                    <a:p>
                      <a:r>
                        <a:rPr lang="de-DE" sz="2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∞</a:t>
                      </a:r>
                      <a:endParaRPr lang="de-DE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smtClean="0"/>
                        <a:t>x=</a:t>
                      </a:r>
                      <a:r>
                        <a:rPr lang="de-DE" sz="2000" err="1" smtClean="0"/>
                        <a:t>L·y</a:t>
                      </a:r>
                      <a:endParaRPr lang="de-DE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Objek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125016"/>
              </p:ext>
            </p:extLst>
          </p:nvPr>
        </p:nvGraphicFramePr>
        <p:xfrm>
          <a:off x="157162" y="5232796"/>
          <a:ext cx="7262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2" name="Formel" r:id="rId5" imgW="3124080" imgH="241200" progId="Equation.3">
                  <p:embed/>
                </p:oleObj>
              </mc:Choice>
              <mc:Fallback>
                <p:oleObj name="Formel" r:id="rId5" imgW="31240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" y="5232796"/>
                        <a:ext cx="7262813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7896226" y="4771467"/>
            <a:ext cx="37789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Every power of A represents </a:t>
            </a:r>
          </a:p>
          <a:p>
            <a:r>
              <a:rPr lang="en-GB" sz="2400" smtClean="0"/>
              <a:t>one tier in the supply chain!</a:t>
            </a:r>
            <a:endParaRPr lang="de-DE" sz="2400"/>
          </a:p>
        </p:txBody>
      </p:sp>
      <p:sp>
        <p:nvSpPr>
          <p:cNvPr id="14" name="Textfeld 13"/>
          <p:cNvSpPr txBox="1"/>
          <p:nvPr/>
        </p:nvSpPr>
        <p:spPr>
          <a:xfrm>
            <a:off x="0" y="6488668"/>
            <a:ext cx="6773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Reference: </a:t>
            </a:r>
            <a:r>
              <a:rPr lang="en-GB">
                <a:hlinkClick r:id="rId7"/>
              </a:rPr>
              <a:t>http://www.lcatextbook.com</a:t>
            </a:r>
            <a:r>
              <a:rPr lang="en-GB" smtClean="0">
                <a:hlinkClick r:id="rId7"/>
              </a:rPr>
              <a:t>/</a:t>
            </a:r>
            <a:r>
              <a:rPr lang="en-GB" smtClean="0"/>
              <a:t> Chapter 8, provided on ILIAS</a:t>
            </a:r>
            <a:endParaRPr lang="de-DE"/>
          </a:p>
        </p:txBody>
      </p:sp>
      <p:sp>
        <p:nvSpPr>
          <p:cNvPr id="16" name="Textfeld 15"/>
          <p:cNvSpPr txBox="1"/>
          <p:nvPr/>
        </p:nvSpPr>
        <p:spPr>
          <a:xfrm>
            <a:off x="0" y="5890388"/>
            <a:ext cx="1156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smtClean="0"/>
              <a:t>The Leontief IO model calculates the entire industrial output for the given final demand y.</a:t>
            </a:r>
            <a:endParaRPr lang="de-DE" sz="2400" b="1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930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952625" y="0"/>
            <a:ext cx="45233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err="1" smtClean="0"/>
              <a:t>Environmentally</a:t>
            </a:r>
            <a:r>
              <a:rPr lang="de-DE" sz="2800" b="1" smtClean="0"/>
              <a:t> </a:t>
            </a:r>
            <a:r>
              <a:rPr lang="de-DE" sz="2800" b="1" err="1" smtClean="0"/>
              <a:t>extended</a:t>
            </a:r>
            <a:r>
              <a:rPr lang="de-DE" sz="2800" b="1" smtClean="0"/>
              <a:t> IO</a:t>
            </a:r>
            <a:endParaRPr lang="de-DE" sz="2800" b="1"/>
          </a:p>
        </p:txBody>
      </p:sp>
      <p:sp>
        <p:nvSpPr>
          <p:cNvPr id="3" name="Textfeld 2"/>
          <p:cNvSpPr txBox="1"/>
          <p:nvPr/>
        </p:nvSpPr>
        <p:spPr>
          <a:xfrm>
            <a:off x="397919" y="862114"/>
            <a:ext cx="580992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err="1" smtClean="0"/>
              <a:t>Adding</a:t>
            </a:r>
            <a:r>
              <a:rPr lang="de-DE" sz="2400" b="1" smtClean="0"/>
              <a:t> </a:t>
            </a:r>
            <a:r>
              <a:rPr lang="de-DE" sz="2400" b="1" err="1" smtClean="0"/>
              <a:t>emissions</a:t>
            </a:r>
            <a:r>
              <a:rPr lang="de-DE" sz="2400" b="1" smtClean="0"/>
              <a:t> </a:t>
            </a:r>
            <a:r>
              <a:rPr lang="de-DE" sz="2400" b="1" err="1" smtClean="0"/>
              <a:t>to</a:t>
            </a:r>
            <a:r>
              <a:rPr lang="de-DE" sz="2400" b="1" smtClean="0"/>
              <a:t> </a:t>
            </a:r>
            <a:r>
              <a:rPr lang="de-DE" sz="2400" b="1" err="1" smtClean="0"/>
              <a:t>the</a:t>
            </a:r>
            <a:r>
              <a:rPr lang="de-DE" sz="2400" b="1"/>
              <a:t> </a:t>
            </a:r>
            <a:r>
              <a:rPr lang="de-DE" sz="2400" b="1" smtClean="0"/>
              <a:t>IOT</a:t>
            </a:r>
          </a:p>
          <a:p>
            <a:pPr marL="457200" indent="-457200">
              <a:buAutoNum type="alphaLcParenR"/>
            </a:pPr>
            <a:endParaRPr lang="de-DE" sz="2400"/>
          </a:p>
          <a:p>
            <a:pPr marL="457200" indent="-457200">
              <a:buAutoNum type="alphaLcParenR"/>
            </a:pPr>
            <a:endParaRPr lang="de-DE" sz="240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err="1" smtClean="0"/>
              <a:t>Emissions</a:t>
            </a:r>
            <a:r>
              <a:rPr lang="de-DE" sz="2400" smtClean="0"/>
              <a:t> </a:t>
            </a:r>
            <a:r>
              <a:rPr lang="de-DE" sz="2400" err="1" smtClean="0"/>
              <a:t>or</a:t>
            </a:r>
            <a:r>
              <a:rPr lang="de-DE" sz="2400" smtClean="0"/>
              <a:t> </a:t>
            </a:r>
            <a:r>
              <a:rPr lang="de-DE" sz="2400" err="1" smtClean="0"/>
              <a:t>resource</a:t>
            </a:r>
            <a:r>
              <a:rPr lang="de-DE" sz="2400" smtClean="0"/>
              <a:t> </a:t>
            </a:r>
            <a:r>
              <a:rPr lang="de-DE" sz="2400" err="1" smtClean="0"/>
              <a:t>uptake</a:t>
            </a:r>
            <a:r>
              <a:rPr lang="de-DE" sz="2400" smtClean="0"/>
              <a:t> </a:t>
            </a:r>
          </a:p>
          <a:p>
            <a:r>
              <a:rPr lang="de-DE" sz="2400"/>
              <a:t> </a:t>
            </a:r>
            <a:r>
              <a:rPr lang="de-DE" sz="2400" smtClean="0"/>
              <a:t>    </a:t>
            </a:r>
            <a:r>
              <a:rPr lang="de-DE" sz="2400" err="1" smtClean="0"/>
              <a:t>from</a:t>
            </a:r>
            <a:r>
              <a:rPr lang="de-DE" sz="2400" smtClean="0"/>
              <a:t> </a:t>
            </a:r>
            <a:r>
              <a:rPr lang="de-DE" sz="2400" err="1" smtClean="0"/>
              <a:t>industrial</a:t>
            </a:r>
            <a:r>
              <a:rPr lang="de-DE" sz="2400" smtClean="0"/>
              <a:t> </a:t>
            </a:r>
            <a:r>
              <a:rPr lang="de-DE" sz="2400" err="1" smtClean="0"/>
              <a:t>processes</a:t>
            </a:r>
            <a:r>
              <a:rPr lang="de-DE" sz="2400" smtClean="0"/>
              <a:t> </a:t>
            </a:r>
          </a:p>
          <a:p>
            <a:r>
              <a:rPr lang="en-GB" sz="2400"/>
              <a:t> </a:t>
            </a:r>
            <a:r>
              <a:rPr lang="en-GB" sz="2400" smtClean="0"/>
              <a:t>    are</a:t>
            </a:r>
            <a:r>
              <a:rPr lang="en-GB" sz="2400" b="1" smtClean="0"/>
              <a:t> satellite accounts </a:t>
            </a:r>
            <a:r>
              <a:rPr lang="en-GB" sz="2400" i="1" smtClean="0"/>
              <a:t>(</a:t>
            </a:r>
            <a:r>
              <a:rPr lang="en-GB" sz="2400" i="1" err="1" smtClean="0"/>
              <a:t>Satelliteninventar</a:t>
            </a:r>
            <a:r>
              <a:rPr lang="en-GB" sz="2400" i="1" smtClean="0"/>
              <a:t>)</a:t>
            </a:r>
            <a:r>
              <a:rPr lang="en-GB" sz="2400" smtClean="0"/>
              <a:t>, </a:t>
            </a:r>
          </a:p>
          <a:p>
            <a:r>
              <a:rPr lang="en-GB" sz="2400" smtClean="0"/>
              <a:t>     which means</a:t>
            </a:r>
          </a:p>
          <a:p>
            <a:r>
              <a:rPr lang="en-GB" sz="2400" b="1"/>
              <a:t>	</a:t>
            </a:r>
            <a:r>
              <a:rPr lang="en-GB" sz="2400" b="1" smtClean="0"/>
              <a:t>- </a:t>
            </a:r>
            <a:r>
              <a:rPr lang="de-DE" sz="2400" err="1" smtClean="0"/>
              <a:t>they</a:t>
            </a:r>
            <a:r>
              <a:rPr lang="de-DE" sz="2400" smtClean="0"/>
              <a:t> </a:t>
            </a:r>
            <a:r>
              <a:rPr lang="de-DE" sz="2400" err="1" smtClean="0"/>
              <a:t>come</a:t>
            </a:r>
            <a:r>
              <a:rPr lang="de-DE" sz="2400" smtClean="0"/>
              <a:t> in different </a:t>
            </a:r>
            <a:r>
              <a:rPr lang="de-DE" sz="2400" err="1" smtClean="0"/>
              <a:t>units</a:t>
            </a:r>
            <a:r>
              <a:rPr lang="de-DE" sz="2400" smtClean="0"/>
              <a:t> </a:t>
            </a:r>
            <a:r>
              <a:rPr lang="de-DE" sz="2400" err="1" smtClean="0"/>
              <a:t>than</a:t>
            </a:r>
            <a:r>
              <a:rPr lang="de-DE" sz="2400" smtClean="0"/>
              <a:t> Z</a:t>
            </a:r>
          </a:p>
          <a:p>
            <a:r>
              <a:rPr lang="de-DE" sz="2400" b="1"/>
              <a:t>	</a:t>
            </a:r>
            <a:r>
              <a:rPr lang="de-DE" sz="2400" b="1" smtClean="0"/>
              <a:t>- </a:t>
            </a:r>
            <a:r>
              <a:rPr lang="de-DE" sz="2400" err="1" smtClean="0"/>
              <a:t>they</a:t>
            </a:r>
            <a:r>
              <a:rPr lang="de-DE" sz="2400" smtClean="0"/>
              <a:t> do not </a:t>
            </a:r>
            <a:r>
              <a:rPr lang="de-DE" sz="2400" err="1" smtClean="0"/>
              <a:t>enter</a:t>
            </a:r>
            <a:r>
              <a:rPr lang="de-DE" sz="2400" smtClean="0"/>
              <a:t> </a:t>
            </a:r>
            <a:r>
              <a:rPr lang="de-DE" sz="2400" err="1" smtClean="0"/>
              <a:t>the</a:t>
            </a:r>
            <a:r>
              <a:rPr lang="de-DE" sz="2400" smtClean="0"/>
              <a:t> </a:t>
            </a:r>
            <a:r>
              <a:rPr lang="de-DE" sz="2400" err="1" smtClean="0"/>
              <a:t>balance</a:t>
            </a:r>
            <a:r>
              <a:rPr lang="de-DE" sz="2400" smtClean="0"/>
              <a:t> </a:t>
            </a:r>
            <a:r>
              <a:rPr lang="de-DE" sz="2400" err="1" smtClean="0"/>
              <a:t>equ</a:t>
            </a:r>
            <a:r>
              <a:rPr lang="de-DE" sz="2400" smtClean="0"/>
              <a:t>.</a:t>
            </a:r>
            <a:endParaRPr lang="de-DE" sz="2400" b="1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err="1" smtClean="0"/>
              <a:t>Emissions</a:t>
            </a:r>
            <a:r>
              <a:rPr lang="de-DE" sz="2400" smtClean="0"/>
              <a:t> </a:t>
            </a:r>
            <a:r>
              <a:rPr lang="de-DE" sz="2400" err="1" smtClean="0"/>
              <a:t>are</a:t>
            </a:r>
            <a:r>
              <a:rPr lang="de-DE" sz="2400" smtClean="0"/>
              <a:t> </a:t>
            </a:r>
            <a:r>
              <a:rPr lang="de-DE" sz="2400" err="1" smtClean="0"/>
              <a:t>stored</a:t>
            </a:r>
            <a:r>
              <a:rPr lang="de-DE" sz="2400" smtClean="0"/>
              <a:t> in </a:t>
            </a:r>
            <a:r>
              <a:rPr lang="de-DE" sz="2400" err="1" smtClean="0"/>
              <a:t>satellite</a:t>
            </a:r>
            <a:r>
              <a:rPr lang="de-DE" sz="2400" smtClean="0"/>
              <a:t> </a:t>
            </a:r>
            <a:r>
              <a:rPr lang="de-DE" sz="2400" err="1" smtClean="0"/>
              <a:t>matrix</a:t>
            </a:r>
            <a:r>
              <a:rPr lang="de-DE" sz="2400" smtClean="0"/>
              <a:t> E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4935856" y="4727615"/>
            <a:ext cx="221246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b="1" smtClean="0"/>
              <a:t>CO</a:t>
            </a:r>
            <a:r>
              <a:rPr lang="de-DE" b="1" baseline="-25000" smtClean="0"/>
              <a:t>2</a:t>
            </a:r>
            <a:r>
              <a:rPr lang="de-DE" b="1" smtClean="0"/>
              <a:t> </a:t>
            </a:r>
            <a:r>
              <a:rPr lang="de-DE" b="1" err="1" smtClean="0"/>
              <a:t>emissions</a:t>
            </a:r>
            <a:r>
              <a:rPr lang="de-DE" b="1" smtClean="0"/>
              <a:t>, </a:t>
            </a:r>
            <a:r>
              <a:rPr lang="de-DE" b="1" err="1" smtClean="0"/>
              <a:t>Mt</a:t>
            </a:r>
            <a:r>
              <a:rPr lang="de-DE" b="1" smtClean="0"/>
              <a:t>/</a:t>
            </a:r>
            <a:r>
              <a:rPr lang="de-DE" b="1" err="1" smtClean="0"/>
              <a:t>yr</a:t>
            </a:r>
            <a:endParaRPr lang="de-DE" b="1" smtClean="0"/>
          </a:p>
          <a:p>
            <a:pPr algn="r"/>
            <a:endParaRPr lang="de-DE" b="1"/>
          </a:p>
          <a:p>
            <a:pPr algn="r"/>
            <a:r>
              <a:rPr lang="de-DE" b="1" err="1" smtClean="0"/>
              <a:t>Hg</a:t>
            </a:r>
            <a:r>
              <a:rPr lang="de-DE" b="1" smtClean="0"/>
              <a:t> </a:t>
            </a:r>
            <a:r>
              <a:rPr lang="de-DE" b="1" err="1" smtClean="0"/>
              <a:t>emissions</a:t>
            </a:r>
            <a:r>
              <a:rPr lang="de-DE" b="1" smtClean="0"/>
              <a:t>, kg/</a:t>
            </a:r>
            <a:r>
              <a:rPr lang="de-DE" b="1" err="1" smtClean="0"/>
              <a:t>yr</a:t>
            </a:r>
            <a:endParaRPr lang="de-DE" b="1" smtClean="0"/>
          </a:p>
          <a:p>
            <a:pPr algn="r"/>
            <a:endParaRPr lang="de-DE" b="1"/>
          </a:p>
          <a:p>
            <a:pPr algn="r"/>
            <a:endParaRPr lang="de-DE" b="1" smtClean="0"/>
          </a:p>
          <a:p>
            <a:pPr algn="r"/>
            <a:r>
              <a:rPr lang="de-DE" b="1" err="1" smtClean="0"/>
              <a:t>Water</a:t>
            </a:r>
            <a:r>
              <a:rPr lang="de-DE" b="1" smtClean="0"/>
              <a:t> </a:t>
            </a:r>
            <a:r>
              <a:rPr lang="de-DE" b="1" err="1" smtClean="0"/>
              <a:t>use</a:t>
            </a:r>
            <a:r>
              <a:rPr lang="de-DE" b="1" smtClean="0"/>
              <a:t>, m³/</a:t>
            </a:r>
            <a:r>
              <a:rPr lang="de-DE" b="1" err="1" smtClean="0"/>
              <a:t>yr</a:t>
            </a:r>
            <a:endParaRPr lang="de-DE" b="1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432" y="721608"/>
            <a:ext cx="5236704" cy="5877635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690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694899" y="5695950"/>
            <a:ext cx="4271963" cy="8762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952625" y="0"/>
            <a:ext cx="7675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smtClean="0"/>
              <a:t>The </a:t>
            </a:r>
            <a:r>
              <a:rPr lang="de-DE" sz="2800" b="1" err="1" smtClean="0"/>
              <a:t>environmentally</a:t>
            </a:r>
            <a:r>
              <a:rPr lang="de-DE" sz="2800" b="1" smtClean="0"/>
              <a:t> </a:t>
            </a:r>
            <a:r>
              <a:rPr lang="de-DE" sz="2800" b="1" err="1" smtClean="0"/>
              <a:t>extended</a:t>
            </a:r>
            <a:r>
              <a:rPr lang="de-DE" sz="2800" b="1" smtClean="0"/>
              <a:t> Leontief IO </a:t>
            </a:r>
            <a:r>
              <a:rPr lang="de-DE" sz="2800" b="1" err="1" smtClean="0"/>
              <a:t>model</a:t>
            </a:r>
            <a:endParaRPr lang="de-DE" sz="2800" b="1"/>
          </a:p>
        </p:txBody>
      </p:sp>
      <p:sp>
        <p:nvSpPr>
          <p:cNvPr id="3" name="Textfeld 2"/>
          <p:cNvSpPr txBox="1"/>
          <p:nvPr/>
        </p:nvSpPr>
        <p:spPr>
          <a:xfrm>
            <a:off x="397919" y="862114"/>
            <a:ext cx="4956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/>
              <a:t> </a:t>
            </a:r>
            <a:r>
              <a:rPr lang="de-DE" sz="2400" b="1" err="1" smtClean="0"/>
              <a:t>Adding</a:t>
            </a:r>
            <a:r>
              <a:rPr lang="de-DE" sz="2400" b="1" smtClean="0"/>
              <a:t> </a:t>
            </a:r>
            <a:r>
              <a:rPr lang="de-DE" sz="2400" b="1" err="1" smtClean="0"/>
              <a:t>emissions</a:t>
            </a:r>
            <a:r>
              <a:rPr lang="de-DE" sz="2400" b="1" smtClean="0"/>
              <a:t> </a:t>
            </a:r>
            <a:r>
              <a:rPr lang="de-DE" sz="2400" b="1" err="1" smtClean="0"/>
              <a:t>to</a:t>
            </a:r>
            <a:r>
              <a:rPr lang="de-DE" sz="2400" b="1" smtClean="0"/>
              <a:t> </a:t>
            </a:r>
            <a:r>
              <a:rPr lang="de-DE" sz="2400" b="1" err="1" smtClean="0"/>
              <a:t>the</a:t>
            </a:r>
            <a:r>
              <a:rPr lang="de-DE" sz="2400" b="1"/>
              <a:t> </a:t>
            </a:r>
            <a:r>
              <a:rPr lang="de-DE" sz="2400" b="1" smtClean="0"/>
              <a:t>Leontief IO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5" y="1247580"/>
            <a:ext cx="8704510" cy="340247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97919" y="4943475"/>
            <a:ext cx="91378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smtClean="0"/>
              <a:t>The </a:t>
            </a:r>
            <a:r>
              <a:rPr lang="en-GB" sz="2000" b="1" smtClean="0"/>
              <a:t>stressor matrix S </a:t>
            </a:r>
            <a:r>
              <a:rPr lang="en-GB" sz="2000" smtClean="0"/>
              <a:t>contains the relative emissions (resources) per unit of output.</a:t>
            </a:r>
          </a:p>
          <a:p>
            <a:r>
              <a:rPr lang="en-GB" sz="2000" smtClean="0"/>
              <a:t>Total emissions </a:t>
            </a:r>
            <a:r>
              <a:rPr lang="en-GB" sz="2000" b="1" smtClean="0"/>
              <a:t>b</a:t>
            </a:r>
            <a:r>
              <a:rPr lang="en-GB" sz="2000" smtClean="0"/>
              <a:t> of producing x are obtained by multiplying x with the stressor matrix</a:t>
            </a:r>
          </a:p>
          <a:p>
            <a:endParaRPr lang="de-DE" sz="2000"/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313889"/>
              </p:ext>
            </p:extLst>
          </p:nvPr>
        </p:nvGraphicFramePr>
        <p:xfrm>
          <a:off x="681037" y="5775324"/>
          <a:ext cx="4349083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9" name="Formel" r:id="rId5" imgW="1091880" imgH="203040" progId="Equation.3">
                  <p:embed/>
                </p:oleObj>
              </mc:Choice>
              <mc:Fallback>
                <p:oleObj name="Formel" r:id="rId5" imgW="1091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7" y="5775324"/>
                        <a:ext cx="4349083" cy="796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5274044" y="5942953"/>
            <a:ext cx="5788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Environmentally extended Leontief-IO model</a:t>
            </a:r>
            <a:endParaRPr lang="de-DE" sz="240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619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899273" y="0"/>
            <a:ext cx="3766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smtClean="0"/>
              <a:t>IO </a:t>
            </a:r>
            <a:r>
              <a:rPr lang="de-DE" sz="2800" b="1" err="1" smtClean="0"/>
              <a:t>tables</a:t>
            </a:r>
            <a:r>
              <a:rPr lang="de-DE" sz="2800" b="1" smtClean="0"/>
              <a:t> in </a:t>
            </a:r>
            <a:r>
              <a:rPr lang="de-DE" sz="2800" b="1" err="1" smtClean="0"/>
              <a:t>mixed</a:t>
            </a:r>
            <a:r>
              <a:rPr lang="de-DE" sz="2800" b="1" smtClean="0"/>
              <a:t> </a:t>
            </a:r>
            <a:r>
              <a:rPr lang="de-DE" sz="2800" b="1" err="1" smtClean="0"/>
              <a:t>units</a:t>
            </a:r>
            <a:r>
              <a:rPr lang="de-DE" sz="2800" b="1" smtClean="0"/>
              <a:t> </a:t>
            </a:r>
            <a:endParaRPr lang="de-DE" sz="2800" b="1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755" y="752472"/>
            <a:ext cx="7940627" cy="4181478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514350" y="5077477"/>
            <a:ext cx="94744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smtClean="0"/>
              <a:t>Products </a:t>
            </a:r>
            <a:r>
              <a:rPr lang="de-DE" sz="2400" err="1" smtClean="0"/>
              <a:t>can</a:t>
            </a:r>
            <a:r>
              <a:rPr lang="de-DE" sz="2400" smtClean="0"/>
              <a:t> </a:t>
            </a:r>
            <a:r>
              <a:rPr lang="de-DE" sz="2400" err="1" smtClean="0"/>
              <a:t>be</a:t>
            </a:r>
            <a:r>
              <a:rPr lang="de-DE" sz="2400" smtClean="0"/>
              <a:t> </a:t>
            </a:r>
            <a:r>
              <a:rPr lang="de-DE" sz="2400" err="1" smtClean="0"/>
              <a:t>recorded</a:t>
            </a:r>
            <a:r>
              <a:rPr lang="de-DE" sz="2400" smtClean="0"/>
              <a:t> in different </a:t>
            </a:r>
            <a:r>
              <a:rPr lang="de-DE" sz="2400" err="1" smtClean="0"/>
              <a:t>units</a:t>
            </a:r>
            <a:r>
              <a:rPr lang="de-DE" sz="2400" smtClean="0"/>
              <a:t>.</a:t>
            </a:r>
          </a:p>
          <a:p>
            <a:r>
              <a:rPr lang="de-DE" sz="2400" smtClean="0"/>
              <a:t>In </a:t>
            </a:r>
            <a:r>
              <a:rPr lang="de-DE" sz="2400" err="1" smtClean="0"/>
              <a:t>this</a:t>
            </a:r>
            <a:r>
              <a:rPr lang="de-DE" sz="2400" smtClean="0"/>
              <a:t> </a:t>
            </a:r>
            <a:r>
              <a:rPr lang="de-DE" sz="2400" err="1" smtClean="0"/>
              <a:t>case</a:t>
            </a:r>
            <a:r>
              <a:rPr lang="de-DE" sz="2400" smtClean="0"/>
              <a:t>, </a:t>
            </a:r>
            <a:r>
              <a:rPr lang="de-DE" sz="2400" err="1" smtClean="0"/>
              <a:t>there</a:t>
            </a:r>
            <a:r>
              <a:rPr lang="de-DE" sz="2400" smtClean="0"/>
              <a:t> </a:t>
            </a:r>
            <a:r>
              <a:rPr lang="de-DE" sz="2400" err="1" smtClean="0"/>
              <a:t>is</a:t>
            </a:r>
            <a:r>
              <a:rPr lang="de-DE" sz="2400" smtClean="0"/>
              <a:t> </a:t>
            </a:r>
            <a:r>
              <a:rPr lang="de-DE" sz="2400" err="1" smtClean="0"/>
              <a:t>no</a:t>
            </a:r>
            <a:r>
              <a:rPr lang="de-DE" sz="2400" smtClean="0"/>
              <a:t> </a:t>
            </a:r>
            <a:r>
              <a:rPr lang="de-DE" sz="2400" err="1" smtClean="0"/>
              <a:t>industry</a:t>
            </a:r>
            <a:r>
              <a:rPr lang="de-DE" sz="2400" smtClean="0"/>
              <a:t> </a:t>
            </a:r>
            <a:r>
              <a:rPr lang="de-DE" sz="2400" err="1" smtClean="0"/>
              <a:t>balance</a:t>
            </a:r>
            <a:r>
              <a:rPr lang="de-DE" sz="2400" smtClean="0"/>
              <a:t> but </a:t>
            </a:r>
            <a:r>
              <a:rPr lang="de-DE" sz="2400" err="1" smtClean="0"/>
              <a:t>the</a:t>
            </a:r>
            <a:r>
              <a:rPr lang="de-DE" sz="2400" smtClean="0"/>
              <a:t> </a:t>
            </a:r>
            <a:r>
              <a:rPr lang="de-DE" sz="2400" err="1" smtClean="0"/>
              <a:t>market</a:t>
            </a:r>
            <a:r>
              <a:rPr lang="de-DE" sz="2400" smtClean="0"/>
              <a:t> </a:t>
            </a:r>
            <a:r>
              <a:rPr lang="de-DE" sz="2400" err="1" smtClean="0"/>
              <a:t>balance</a:t>
            </a:r>
            <a:r>
              <a:rPr lang="de-DE" sz="2400" smtClean="0"/>
              <a:t> still </a:t>
            </a:r>
            <a:r>
              <a:rPr lang="de-DE" sz="2400" err="1" smtClean="0"/>
              <a:t>holds</a:t>
            </a:r>
            <a:r>
              <a:rPr lang="de-DE" sz="2400" smtClean="0"/>
              <a:t>.</a:t>
            </a:r>
          </a:p>
          <a:p>
            <a:r>
              <a:rPr lang="de-DE" sz="2400" smtClean="0"/>
              <a:t>(</a:t>
            </a:r>
            <a:r>
              <a:rPr lang="de-DE" sz="2400" err="1" smtClean="0"/>
              <a:t>Hence</a:t>
            </a:r>
            <a:r>
              <a:rPr lang="de-DE" sz="2400" smtClean="0"/>
              <a:t> </a:t>
            </a:r>
            <a:r>
              <a:rPr lang="de-DE" sz="2400" err="1" smtClean="0"/>
              <a:t>the</a:t>
            </a:r>
            <a:r>
              <a:rPr lang="de-DE" sz="2400" smtClean="0"/>
              <a:t> Leontief IO </a:t>
            </a:r>
            <a:r>
              <a:rPr lang="de-DE" sz="2400" err="1" smtClean="0"/>
              <a:t>model</a:t>
            </a:r>
            <a:r>
              <a:rPr lang="de-DE" sz="2400" smtClean="0"/>
              <a:t> still </a:t>
            </a:r>
            <a:r>
              <a:rPr lang="de-DE" sz="2400" err="1" smtClean="0"/>
              <a:t>works</a:t>
            </a:r>
            <a:r>
              <a:rPr lang="de-DE" sz="2400" smtClean="0"/>
              <a:t>.)</a:t>
            </a:r>
          </a:p>
          <a:p>
            <a:r>
              <a:rPr lang="de-DE" sz="2400" smtClean="0">
                <a:sym typeface="Wingdings" panose="05000000000000000000" pitchFamily="2" charset="2"/>
              </a:rPr>
              <a:t> Mixed </a:t>
            </a:r>
            <a:r>
              <a:rPr lang="de-DE" sz="2400" err="1" smtClean="0">
                <a:sym typeface="Wingdings" panose="05000000000000000000" pitchFamily="2" charset="2"/>
              </a:rPr>
              <a:t>unit</a:t>
            </a:r>
            <a:r>
              <a:rPr lang="de-DE" sz="2400" smtClean="0">
                <a:sym typeface="Wingdings" panose="05000000000000000000" pitchFamily="2" charset="2"/>
              </a:rPr>
              <a:t> IO</a:t>
            </a:r>
            <a:endParaRPr lang="de-DE" sz="240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838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</Words>
  <Application>Microsoft Office PowerPoint</Application>
  <PresentationFormat>Breitbild</PresentationFormat>
  <Paragraphs>152</Paragraphs>
  <Slides>18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Wingdings</vt:lpstr>
      <vt:lpstr>Office Theme</vt:lpstr>
      <vt:lpstr>Formel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-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Stefan Pauliuk</dc:creator>
  <cp:lastModifiedBy>Stefan Pauliuk</cp:lastModifiedBy>
  <cp:revision>91</cp:revision>
  <dcterms:created xsi:type="dcterms:W3CDTF">2016-03-31T16:04:39Z</dcterms:created>
  <dcterms:modified xsi:type="dcterms:W3CDTF">2018-01-16T17:43:14Z</dcterms:modified>
</cp:coreProperties>
</file>